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78"/>
  </p:notesMasterIdLst>
  <p:handoutMasterIdLst>
    <p:handoutMasterId r:id="rId79"/>
  </p:handoutMasterIdLst>
  <p:sldIdLst>
    <p:sldId id="384" r:id="rId2"/>
    <p:sldId id="385" r:id="rId3"/>
    <p:sldId id="386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5" r:id="rId12"/>
    <p:sldId id="396" r:id="rId13"/>
    <p:sldId id="480" r:id="rId14"/>
    <p:sldId id="447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21" r:id="rId23"/>
    <p:sldId id="422" r:id="rId24"/>
    <p:sldId id="423" r:id="rId25"/>
    <p:sldId id="424" r:id="rId26"/>
    <p:sldId id="425" r:id="rId27"/>
    <p:sldId id="481" r:id="rId28"/>
    <p:sldId id="448" r:id="rId29"/>
    <p:sldId id="426" r:id="rId30"/>
    <p:sldId id="491" r:id="rId31"/>
    <p:sldId id="427" r:id="rId32"/>
    <p:sldId id="428" r:id="rId33"/>
    <p:sldId id="434" r:id="rId34"/>
    <p:sldId id="429" r:id="rId35"/>
    <p:sldId id="431" r:id="rId36"/>
    <p:sldId id="432" r:id="rId37"/>
    <p:sldId id="482" r:id="rId38"/>
    <p:sldId id="449" r:id="rId39"/>
    <p:sldId id="404" r:id="rId40"/>
    <p:sldId id="405" r:id="rId41"/>
    <p:sldId id="406" r:id="rId42"/>
    <p:sldId id="407" r:id="rId43"/>
    <p:sldId id="490" r:id="rId44"/>
    <p:sldId id="408" r:id="rId45"/>
    <p:sldId id="410" r:id="rId46"/>
    <p:sldId id="437" r:id="rId47"/>
    <p:sldId id="483" r:id="rId48"/>
    <p:sldId id="450" r:id="rId49"/>
    <p:sldId id="436" r:id="rId50"/>
    <p:sldId id="411" r:id="rId51"/>
    <p:sldId id="409" r:id="rId52"/>
    <p:sldId id="414" r:id="rId53"/>
    <p:sldId id="415" r:id="rId54"/>
    <p:sldId id="416" r:id="rId55"/>
    <p:sldId id="420" r:id="rId56"/>
    <p:sldId id="419" r:id="rId57"/>
    <p:sldId id="484" r:id="rId58"/>
    <p:sldId id="451" r:id="rId59"/>
    <p:sldId id="438" r:id="rId60"/>
    <p:sldId id="444" r:id="rId61"/>
    <p:sldId id="445" r:id="rId62"/>
    <p:sldId id="446" r:id="rId63"/>
    <p:sldId id="476" r:id="rId64"/>
    <p:sldId id="477" r:id="rId65"/>
    <p:sldId id="475" r:id="rId66"/>
    <p:sldId id="478" r:id="rId67"/>
    <p:sldId id="485" r:id="rId68"/>
    <p:sldId id="471" r:id="rId69"/>
    <p:sldId id="472" r:id="rId70"/>
    <p:sldId id="464" r:id="rId71"/>
    <p:sldId id="465" r:id="rId72"/>
    <p:sldId id="488" r:id="rId73"/>
    <p:sldId id="489" r:id="rId74"/>
    <p:sldId id="466" r:id="rId75"/>
    <p:sldId id="474" r:id="rId76"/>
    <p:sldId id="479" r:id="rId77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2"/>
    <p:restoredTop sz="86916" autoAdjust="0"/>
  </p:normalViewPr>
  <p:slideViewPr>
    <p:cSldViewPr>
      <p:cViewPr varScale="1">
        <p:scale>
          <a:sx n="76" d="100"/>
          <a:sy n="76" d="100"/>
        </p:scale>
        <p:origin x="28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3.emf"/><Relationship Id="rId3" Type="http://schemas.openxmlformats.org/officeDocument/2006/relationships/image" Target="../media/image4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DC5F2-6B6E-FD48-8039-2DB790B32523}" type="slidenum">
              <a:rPr lang="en-US"/>
              <a:pPr/>
              <a:t>11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DC5F2-6B6E-FD48-8039-2DB790B32523}" type="slidenum">
              <a:rPr lang="en-US"/>
              <a:pPr/>
              <a:t>12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13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14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1A37D4-2F67-9A41-B61D-68722A521FD4}" type="slidenum">
              <a:rPr lang="en-US"/>
              <a:pPr/>
              <a:t>15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51B35A-A25C-A94E-9FD5-654338FF1842}" type="slidenum">
              <a:rPr lang="en-US"/>
              <a:pPr/>
              <a:t>16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CDB1FB-B553-8842-96AB-B949BC658A96}" type="slidenum">
              <a:rPr lang="en-US"/>
              <a:pPr/>
              <a:t>17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B2B866-E83E-5A43-8CC5-7901D97D29F5}" type="slidenum">
              <a:rPr lang="en-US"/>
              <a:pPr/>
              <a:t>18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8F4263-5B2E-CA40-9150-52BFC1C4104E}" type="slidenum">
              <a:rPr lang="en-US"/>
              <a:pPr/>
              <a:t>19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ABB749-D528-AD4D-9574-3C4930FCBF69}" type="slidenum">
              <a:rPr lang="en-US"/>
              <a:pPr/>
              <a:t>20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57E1AA-3B5C-7144-BCE2-DB2BE2D704A0}" type="slidenum">
              <a:rPr lang="en-US"/>
              <a:pPr/>
              <a:t>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5F8AA-3268-C048-AE98-290B11BD1BCF}" type="slidenum">
              <a:rPr lang="en-US"/>
              <a:pPr/>
              <a:t>21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DA7D60-81B6-1445-80B8-DE5A6AFB51DE}" type="slidenum">
              <a:rPr lang="en-US"/>
              <a:pPr/>
              <a:t>22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4F729A-4249-1742-AADD-33BB3B70F773}" type="slidenum">
              <a:rPr lang="en-US"/>
              <a:pPr/>
              <a:t>23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859A4C-9875-4B42-BF3D-1C5A14F9F2BD}" type="slidenum">
              <a:rPr lang="en-US"/>
              <a:pPr/>
              <a:t>24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E7A258-057A-1F47-A835-7E9E58AEF94B}" type="slidenum">
              <a:rPr lang="en-US"/>
              <a:pPr/>
              <a:t>25</a:t>
            </a:fld>
            <a:endParaRPr lang="en-US"/>
          </a:p>
        </p:txBody>
      </p:sp>
      <p:sp>
        <p:nvSpPr>
          <p:cNvPr id="1300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27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28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30983-8456-3646-A731-6FFF29DE70A4}" type="slidenum">
              <a:rPr lang="en-US"/>
              <a:pPr/>
              <a:t>29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8AC387-3E46-1143-BAAD-D9B1D56CD6CB}" type="slidenum">
              <a:rPr lang="en-US"/>
              <a:pPr/>
              <a:t>31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C2B776-986B-2545-8075-7FDAA4407823}" type="slidenum">
              <a:rPr lang="en-US"/>
              <a:pPr/>
              <a:t>32</a:t>
            </a:fld>
            <a:endParaRPr lang="en-US"/>
          </a:p>
        </p:txBody>
      </p:sp>
      <p:sp>
        <p:nvSpPr>
          <p:cNvPr id="1361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223D22-0F96-2447-8062-54A2324D8AD1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EBD86-0A01-3B4B-B540-6B90BD60E5F2}" type="slidenum">
              <a:rPr lang="en-US"/>
              <a:pPr/>
              <a:t>34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9A74BD-9984-AD46-A37E-56B3C0F9FC15}" type="slidenum">
              <a:rPr lang="en-US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3864A-ADC2-1B43-A5CC-41DA2E2D0DBB}" type="slidenum">
              <a:rPr lang="en-US"/>
              <a:pPr/>
              <a:t>36</a:t>
            </a:fld>
            <a:endParaRPr lang="en-US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37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38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D3ED4E-DB9F-744D-9849-EACE796ACD8F}" type="slidenum">
              <a:rPr lang="en-US"/>
              <a:pPr/>
              <a:t>39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E80086-1B83-2040-8086-B47A972B7777}" type="slidenum">
              <a:rPr lang="en-US"/>
              <a:pPr/>
              <a:t>40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0D5628-1D87-E04A-B86B-0EF3EEC2AD53}" type="slidenum">
              <a:rPr lang="en-US"/>
              <a:pPr/>
              <a:t>41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9AE968-BC95-3747-90B0-3E8B9B166255}" type="slidenum">
              <a:rPr lang="en-US"/>
              <a:pPr/>
              <a:t>42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76AF8-D263-4B45-97F7-441DF3B68CF6}" type="slidenum">
              <a:rPr lang="en-US"/>
              <a:pPr/>
              <a:t>44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AAF750-AC54-8649-86DE-2549480B55BA}" type="slidenum">
              <a:rPr lang="en-US"/>
              <a:pPr/>
              <a:t>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138486-EADF-6047-899A-01D4ECB9C2CD}" type="slidenum">
              <a:rPr lang="en-US" sz="1200">
                <a:latin typeface="Calibri" charset="0"/>
              </a:rPr>
              <a:pPr eaLnBrk="1" hangingPunct="1"/>
              <a:t>45</a:t>
            </a:fld>
            <a:endParaRPr lang="en-US" sz="1200">
              <a:latin typeface="Calibri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47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48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138486-EADF-6047-899A-01D4ECB9C2CD}" type="slidenum">
              <a:rPr lang="en-US" sz="1200">
                <a:latin typeface="Calibri" charset="0"/>
              </a:rPr>
              <a:pPr eaLnBrk="1" hangingPunct="1"/>
              <a:t>49</a:t>
            </a:fld>
            <a:endParaRPr lang="en-US" sz="1200">
              <a:latin typeface="Calibri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0714BF-B725-3A42-9963-355062504B2E}" type="slidenum">
              <a:rPr lang="en-US"/>
              <a:pPr/>
              <a:t>50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7CB46A-BDA9-BF4B-8B31-B0B558F3313A}" type="slidenum">
              <a:rPr lang="en-US"/>
              <a:pPr/>
              <a:t>51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81DC2A-315A-1A4F-89A0-2FADEFC62277}" type="slidenum">
              <a:rPr lang="en-US" sz="1200">
                <a:latin typeface="Calibri" charset="0"/>
              </a:rPr>
              <a:pPr eaLnBrk="1" hangingPunct="1"/>
              <a:t>52</a:t>
            </a:fld>
            <a:endParaRPr lang="en-US" sz="1200">
              <a:latin typeface="Calibri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0DD158-683E-CA43-8AEA-0C7A6F3C7159}" type="slidenum">
              <a:rPr lang="en-US" sz="1200">
                <a:latin typeface="Calibri" charset="0"/>
              </a:rPr>
              <a:pPr eaLnBrk="1" hangingPunct="1"/>
              <a:t>53</a:t>
            </a:fld>
            <a:endParaRPr lang="en-US" sz="1200">
              <a:latin typeface="Calibri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C26481-6374-7A4A-85A2-FE0A76AD0611}" type="slidenum">
              <a:rPr lang="en-US" sz="1200">
                <a:latin typeface="Calibri" charset="0"/>
              </a:rPr>
              <a:pPr eaLnBrk="1" hangingPunct="1"/>
              <a:t>54</a:t>
            </a:fld>
            <a:endParaRPr lang="en-US" sz="1200">
              <a:latin typeface="Calibri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8DC6ED-55DD-354E-B142-4C651FCA36AE}" type="slidenum">
              <a:rPr lang="en-US" sz="1200">
                <a:latin typeface="Calibri" charset="0"/>
              </a:rPr>
              <a:pPr eaLnBrk="1" hangingPunct="1"/>
              <a:t>55</a:t>
            </a:fld>
            <a:endParaRPr lang="en-US" sz="1200">
              <a:latin typeface="Calibri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 charset="0"/>
              </a:rPr>
              <a:t>C(want to) went from 608 to 238, 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P(</a:t>
            </a:r>
            <a:r>
              <a:rPr lang="en-US" sz="2400" dirty="0" err="1" smtClean="0">
                <a:latin typeface="Calibri" charset="0"/>
              </a:rPr>
              <a:t>to|want</a:t>
            </a:r>
            <a:r>
              <a:rPr lang="en-US" sz="2400" dirty="0" smtClean="0">
                <a:latin typeface="Calibri" charset="0"/>
              </a:rPr>
              <a:t>) from .66 to .26!</a:t>
            </a:r>
          </a:p>
          <a:p>
            <a:pPr eaLnBrk="1" hangingPunct="1"/>
            <a:r>
              <a:rPr lang="en-US" sz="2400" dirty="0" smtClean="0">
                <a:latin typeface="Calibri" charset="0"/>
              </a:rPr>
              <a:t>Discount d= c*/c</a:t>
            </a:r>
          </a:p>
          <a:p>
            <a:pPr lvl="1" eaLnBrk="1" hangingPunct="1"/>
            <a:r>
              <a:rPr lang="en-US" sz="2000" dirty="0" smtClean="0">
                <a:latin typeface="Calibri" charset="0"/>
              </a:rPr>
              <a:t>d for “</a:t>
            </a:r>
            <a:r>
              <a:rPr lang="en-US" sz="2000" dirty="0" err="1" smtClean="0">
                <a:latin typeface="Calibri" charset="0"/>
              </a:rPr>
              <a:t>chinese</a:t>
            </a:r>
            <a:r>
              <a:rPr lang="en-US" sz="2000" dirty="0" smtClean="0">
                <a:latin typeface="Calibri" charset="0"/>
              </a:rPr>
              <a:t> food” =.10!!!   A 10x reduction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4D5933-64A4-6347-B6F5-7474C2DA1EC7}" type="slidenum">
              <a:rPr lang="en-US"/>
              <a:pPr/>
              <a:t>6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FC8D75-8A9A-0B40-A7CB-F4679CC4E3D2}" type="slidenum">
              <a:rPr lang="en-US"/>
              <a:pPr/>
              <a:t>56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57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58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84E14E-C2B8-AF4C-A6BB-263B528C3713}" type="slidenum">
              <a:rPr lang="en-US" sz="1200">
                <a:latin typeface="Calibri" charset="0"/>
              </a:rPr>
              <a:pPr eaLnBrk="1" hangingPunct="1"/>
              <a:t>59</a:t>
            </a:fld>
            <a:endParaRPr lang="en-US" sz="1200">
              <a:latin typeface="Calibri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A890B0-808E-6E44-A4DD-EB79892851F2}" type="slidenum">
              <a:rPr lang="en-US"/>
              <a:pPr/>
              <a:t>60</a:t>
            </a:fld>
            <a:endParaRPr lang="en-US"/>
          </a:p>
        </p:txBody>
      </p:sp>
      <p:sp>
        <p:nvSpPr>
          <p:cNvPr id="169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FF4099-E1E8-B44C-964A-D22AD92D9128}" type="slidenum">
              <a:rPr lang="en-US"/>
              <a:pPr/>
              <a:t>62</a:t>
            </a:fld>
            <a:endParaRPr lang="en-US"/>
          </a:p>
        </p:txBody>
      </p:sp>
      <p:sp>
        <p:nvSpPr>
          <p:cNvPr id="146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AAA3172-9801-5A43-AD54-7F928A431C2A}" type="slidenum">
              <a:rPr lang="en-US" sz="1200">
                <a:latin typeface="Calibri" charset="0"/>
              </a:rPr>
              <a:pPr eaLnBrk="1" hangingPunct="1"/>
              <a:t>63</a:t>
            </a:fld>
            <a:endParaRPr lang="en-US" sz="1200">
              <a:latin typeface="Calibri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AAA3172-9801-5A43-AD54-7F928A431C2A}" type="slidenum">
              <a:rPr lang="en-US" sz="1200">
                <a:latin typeface="Calibri" charset="0"/>
              </a:rPr>
              <a:pPr eaLnBrk="1" hangingPunct="1"/>
              <a:t>66</a:t>
            </a:fld>
            <a:endParaRPr lang="en-US" sz="1200">
              <a:latin typeface="Calibri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67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B5D5E7-7ECC-C547-B760-70A49FF3CCB1}" type="slidenum">
              <a:rPr lang="en-US"/>
              <a:pPr/>
              <a:t>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E0A1DCE-B25E-2745-BCC8-DC7B156002CC}" type="slidenum">
              <a:rPr lang="en-US" sz="1200">
                <a:latin typeface="Calibri" charset="0"/>
              </a:rPr>
              <a:pPr eaLnBrk="1" hangingPunct="1"/>
              <a:t>69</a:t>
            </a:fld>
            <a:endParaRPr lang="en-US" sz="1200">
              <a:latin typeface="Calibri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C19D017-F901-9141-9593-12493BACCB70}" type="slidenum">
              <a:rPr lang="en-US" sz="1200">
                <a:latin typeface="Calibri" charset="0"/>
              </a:rPr>
              <a:pPr eaLnBrk="1" hangingPunct="1"/>
              <a:t>71</a:t>
            </a:fld>
            <a:endParaRPr lang="en-US" sz="1200">
              <a:latin typeface="Calibri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C19D017-F901-9141-9593-12493BACCB70}" type="slidenum">
              <a:rPr lang="en-US" sz="1200">
                <a:latin typeface="Calibri" charset="0"/>
              </a:rPr>
              <a:pPr eaLnBrk="1" hangingPunct="1"/>
              <a:t>72</a:t>
            </a:fld>
            <a:endParaRPr lang="en-US" sz="1200">
              <a:latin typeface="Calibri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C19D017-F901-9141-9593-12493BACCB70}" type="slidenum">
              <a:rPr lang="en-US" sz="1200">
                <a:latin typeface="Calibri" charset="0"/>
              </a:rPr>
              <a:pPr eaLnBrk="1" hangingPunct="1"/>
              <a:t>73</a:t>
            </a:fld>
            <a:endParaRPr lang="en-US" sz="1200">
              <a:latin typeface="Calibri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C90346-8C42-B949-9ED1-59E585D457E3}" type="slidenum">
              <a:rPr lang="en-US"/>
              <a:pPr/>
              <a:t>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C90346-8C42-B949-9ED1-59E585D457E3}" type="slidenum">
              <a:rPr lang="en-US"/>
              <a:pPr/>
              <a:t>9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DC5F2-6B6E-FD48-8039-2DB790B32523}" type="slidenum">
              <a:rPr lang="en-US"/>
              <a:pPr/>
              <a:t>10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5438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05979"/>
            <a:ext cx="7391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631156"/>
            <a:ext cx="4040188" cy="30741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631156"/>
            <a:ext cx="4041775" cy="30741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056" y="285750"/>
            <a:ext cx="868944" cy="874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4190"/>
            <a:ext cx="1295400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A4001D"/>
                </a:solidFill>
                <a:latin typeface="+mn-lt"/>
              </a:rPr>
              <a:t>Dan Jurafsky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1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1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5.png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eech.sri.com/projects/srilm/" TargetMode="External"/><Relationship Id="rId4" Type="http://schemas.openxmlformats.org/officeDocument/2006/relationships/hyperlink" Target="https://kheafield.com/code/kenl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googleresearch.blogspot.com/2006/08/all-our-n-gram-are-belong-to-you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rams.googlelabs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8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2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4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43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4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4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49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51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6.emf"/><Relationship Id="rId8" Type="http://schemas.openxmlformats.org/officeDocument/2006/relationships/image" Target="../media/image7.jp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>
                <a:solidFill>
                  <a:srgbClr val="A50021"/>
                </a:solidFill>
                <a:latin typeface="Calibri" charset="0"/>
              </a:rPr>
              <a:t>Introduction to N-grams</a:t>
            </a:r>
            <a:endParaRPr lang="en-US" sz="3200">
              <a:latin typeface="Calibri" charset="0"/>
            </a:endParaRPr>
          </a:p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77616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ChangeArrowheads="1"/>
          </p:cNvSpPr>
          <p:nvPr/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</p:txBody>
      </p:sp>
      <p:sp>
        <p:nvSpPr>
          <p:cNvPr id="77829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Simplest case: Unigram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792670"/>
            <a:ext cx="8077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fifth, an, of, futures, the, an, incorporated, a, a, the, inflation, most, dollars, quarter, in, is, mass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thrift, did, eighty, said, hard, 'm, </a:t>
            </a:r>
            <a:r>
              <a:rPr lang="en-US" sz="2000" dirty="0" err="1" smtClean="0">
                <a:latin typeface="Courier"/>
                <a:cs typeface="Courier"/>
              </a:rPr>
              <a:t>july</a:t>
            </a:r>
            <a:r>
              <a:rPr lang="en-US" sz="2000" dirty="0" smtClean="0">
                <a:latin typeface="Courier"/>
                <a:cs typeface="Courier"/>
              </a:rPr>
              <a:t>, bullish</a:t>
            </a: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that, or, limited, the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247840"/>
            <a:ext cx="6835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Some automatically generated sentences from a unigram model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319025"/>
              </p:ext>
            </p:extLst>
          </p:nvPr>
        </p:nvGraphicFramePr>
        <p:xfrm>
          <a:off x="1752600" y="1123950"/>
          <a:ext cx="4648200" cy="1047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" name="Equation" r:id="rId5" imgW="1587500" imgH="355600" progId="Equation.3">
                  <p:embed/>
                </p:oleObj>
              </mc:Choice>
              <mc:Fallback>
                <p:oleObj name="Equation" r:id="rId5" imgW="15875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123950"/>
                        <a:ext cx="4648200" cy="10473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50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ChangeArrowheads="1"/>
          </p:cNvSpPr>
          <p:nvPr/>
        </p:nvSpPr>
        <p:spPr bwMode="auto">
          <a:xfrm>
            <a:off x="762000" y="1257300"/>
            <a:ext cx="7772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r>
              <a:rPr lang="en-US" sz="2400" dirty="0">
                <a:latin typeface="Calibri"/>
                <a:cs typeface="Calibri"/>
              </a:rPr>
              <a:t>Condition on the previous word: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endParaRPr lang="en-US" sz="2400" dirty="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endParaRPr lang="en-US" sz="2400" dirty="0">
              <a:latin typeface="Tahoma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 dirty="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 dirty="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 dirty="0">
              <a:solidFill>
                <a:srgbClr val="5400A8"/>
              </a:solidFill>
              <a:latin typeface="Tahoma" charset="0"/>
            </a:endParaRPr>
          </a:p>
        </p:txBody>
      </p:sp>
      <p:sp>
        <p:nvSpPr>
          <p:cNvPr id="778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Bigram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778026"/>
            <a:ext cx="861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Courier"/>
                <a:cs typeface="Courier"/>
              </a:rPr>
              <a:t>texaco</a:t>
            </a:r>
            <a:r>
              <a:rPr lang="en-US" sz="1800" dirty="0" smtClean="0">
                <a:latin typeface="Courier"/>
                <a:cs typeface="Courier"/>
              </a:rPr>
              <a:t>, rose, one, in, this, issue, is, pursuing, growth, in, a, boiler, house, said, </a:t>
            </a:r>
            <a:r>
              <a:rPr lang="en-US" sz="1800" dirty="0" err="1" smtClean="0">
                <a:latin typeface="Courier"/>
                <a:cs typeface="Courier"/>
              </a:rPr>
              <a:t>mr.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gurria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mexico</a:t>
            </a:r>
            <a:r>
              <a:rPr lang="en-US" sz="1800" dirty="0" smtClean="0">
                <a:latin typeface="Courier"/>
                <a:cs typeface="Courier"/>
              </a:rPr>
              <a:t>, 's, motion, control, proposal, without, permission, from, five, hundred, fifty, five, yen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outside, new, car, parking, lot, of, the, agreement, reached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this, would, be, a, record, </a:t>
            </a:r>
            <a:r>
              <a:rPr lang="en-US" sz="1800" dirty="0" err="1" smtClean="0">
                <a:latin typeface="Courier"/>
                <a:cs typeface="Courier"/>
              </a:rPr>
              <a:t>november</a:t>
            </a:r>
            <a:endParaRPr lang="en-US" sz="1800" dirty="0">
              <a:latin typeface="Courier"/>
              <a:cs typeface="Courier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50607"/>
              </p:ext>
            </p:extLst>
          </p:nvPr>
        </p:nvGraphicFramePr>
        <p:xfrm>
          <a:off x="762000" y="1885950"/>
          <a:ext cx="6745287" cy="59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" name="Equation" r:id="rId5" imgW="2019300" imgH="177800" progId="Equation.3">
                  <p:embed/>
                </p:oleObj>
              </mc:Choice>
              <mc:Fallback>
                <p:oleObj name="Equation" r:id="rId5" imgW="2019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885950"/>
                        <a:ext cx="6745287" cy="59654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92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N-gram models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r>
              <a:rPr lang="en-US" sz="2800" dirty="0" smtClean="0"/>
              <a:t>We can extend to trigrams, 4-grams, 5-grams</a:t>
            </a:r>
          </a:p>
          <a:p>
            <a:r>
              <a:rPr lang="en-US" sz="2800" dirty="0" smtClean="0"/>
              <a:t>In general this is an insufficient model of language</a:t>
            </a:r>
          </a:p>
          <a:p>
            <a:pPr lvl="1"/>
            <a:r>
              <a:rPr lang="en-US" sz="2400" dirty="0" smtClean="0"/>
              <a:t>because language has </a:t>
            </a:r>
            <a:r>
              <a:rPr lang="en-US" sz="2400" b="1" dirty="0" smtClean="0">
                <a:solidFill>
                  <a:srgbClr val="008000"/>
                </a:solidFill>
              </a:rPr>
              <a:t>long-distance dependencies</a:t>
            </a:r>
            <a:r>
              <a:rPr lang="en-US" sz="2400" dirty="0" smtClean="0"/>
              <a:t>: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2400" dirty="0" smtClean="0"/>
              <a:t>“</a:t>
            </a:r>
            <a:r>
              <a:rPr lang="en-US" sz="2400" smtClean="0"/>
              <a:t>The computer(s) </a:t>
            </a:r>
            <a:r>
              <a:rPr lang="en-US" sz="2400" dirty="0" smtClean="0"/>
              <a:t>which I had just put into the machine room on the fifth </a:t>
            </a:r>
            <a:r>
              <a:rPr lang="en-US" sz="2400" smtClean="0"/>
              <a:t>floor is (are) crashing.”</a:t>
            </a:r>
            <a:endParaRPr lang="en-US" sz="2400" dirty="0" smtClean="0"/>
          </a:p>
          <a:p>
            <a:pPr lvl="1"/>
            <a:endParaRPr lang="en-US" sz="800" dirty="0" smtClean="0"/>
          </a:p>
          <a:p>
            <a:r>
              <a:rPr lang="en-US" sz="2800" dirty="0" smtClean="0"/>
              <a:t>But we can often get away with N-gram 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434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>
                <a:solidFill>
                  <a:srgbClr val="A50021"/>
                </a:solidFill>
                <a:latin typeface="Calibri" charset="0"/>
              </a:rPr>
              <a:t>Introduction to N-grams</a:t>
            </a:r>
            <a:endParaRPr lang="en-US" sz="3200">
              <a:latin typeface="Calibri" charset="0"/>
            </a:endParaRPr>
          </a:p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381786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Estimating N-gram Probabilities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391742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Estimating bigram probabilities</a:t>
            </a:r>
          </a:p>
        </p:txBody>
      </p:sp>
      <p:sp>
        <p:nvSpPr>
          <p:cNvPr id="7987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Maximum Likelihood Estimate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473553"/>
              </p:ext>
            </p:extLst>
          </p:nvPr>
        </p:nvGraphicFramePr>
        <p:xfrm>
          <a:off x="1752600" y="1986333"/>
          <a:ext cx="5410200" cy="1253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" name="Equation" r:id="rId4" imgW="1752600" imgH="406400" progId="Equation.3">
                  <p:embed/>
                </p:oleObj>
              </mc:Choice>
              <mc:Fallback>
                <p:oleObj name="Equation" r:id="rId4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986333"/>
                        <a:ext cx="5410200" cy="1253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54691"/>
              </p:ext>
            </p:extLst>
          </p:nvPr>
        </p:nvGraphicFramePr>
        <p:xfrm>
          <a:off x="2109964" y="3815133"/>
          <a:ext cx="4587816" cy="1253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9" name="Equation" r:id="rId6" imgW="1485900" imgH="406400" progId="Equation.3">
                  <p:embed/>
                </p:oleObj>
              </mc:Choice>
              <mc:Fallback>
                <p:oleObj name="Equation" r:id="rId6" imgW="14859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964" y="3815133"/>
                        <a:ext cx="4587816" cy="1253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269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5978"/>
            <a:ext cx="7391400" cy="689372"/>
          </a:xfrm>
        </p:spPr>
        <p:txBody>
          <a:bodyPr/>
          <a:lstStyle/>
          <a:p>
            <a:pPr eaLnBrk="1" hangingPunct="1"/>
            <a:r>
              <a:rPr lang="en-US" dirty="0"/>
              <a:t>An example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86200" y="1352550"/>
            <a:ext cx="5410200" cy="152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sz="2400" dirty="0">
                <a:latin typeface="Calibri" charset="0"/>
              </a:rPr>
              <a:t>&lt;s&gt; I am Sam &lt;/s&gt;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400" dirty="0">
                <a:latin typeface="Calibri" charset="0"/>
              </a:rPr>
              <a:t>&lt;s&gt; Sam I am &lt;/s&gt;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400" dirty="0">
                <a:latin typeface="Calibri" charset="0"/>
              </a:rPr>
              <a:t>&lt;s&gt; I do not like green eggs and ham &lt;/s&gt;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</p:txBody>
      </p:sp>
      <p:pic>
        <p:nvPicPr>
          <p:cNvPr id="6" name="Picture 7" descr="sam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295782"/>
            <a:ext cx="8763000" cy="95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752137"/>
              </p:ext>
            </p:extLst>
          </p:nvPr>
        </p:nvGraphicFramePr>
        <p:xfrm>
          <a:off x="152400" y="1553694"/>
          <a:ext cx="3429000" cy="937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5" name="Equation" r:id="rId5" imgW="1485900" imgH="406400" progId="Equation.3">
                  <p:embed/>
                </p:oleObj>
              </mc:Choice>
              <mc:Fallback>
                <p:oleObj name="Equation" r:id="rId5" imgW="14859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553694"/>
                        <a:ext cx="3429000" cy="937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855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More examples: </a:t>
            </a:r>
            <a:br>
              <a:rPr lang="en-US" dirty="0"/>
            </a:br>
            <a:r>
              <a:rPr lang="en-US" dirty="0"/>
              <a:t>Berkeley Restaurant Project sentences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76400"/>
            <a:ext cx="8686800" cy="3333750"/>
          </a:xfrm>
        </p:spPr>
        <p:txBody>
          <a:bodyPr/>
          <a:lstStyle/>
          <a:p>
            <a:pPr eaLnBrk="1" hangingPunct="1"/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can you tell me about any good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cantonese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restaurants close by</a:t>
            </a:r>
          </a:p>
          <a:p>
            <a:pPr eaLnBrk="1" hangingPunct="1"/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mid priced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thai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food is what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i’m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looking for</a:t>
            </a:r>
          </a:p>
          <a:p>
            <a:pPr eaLnBrk="1" hangingPunct="1"/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tell me about chez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panisse</a:t>
            </a:r>
            <a:endParaRPr lang="en-US" sz="2500" dirty="0">
              <a:solidFill>
                <a:srgbClr val="330099"/>
              </a:solidFill>
              <a:latin typeface="Calibri" charset="0"/>
            </a:endParaRPr>
          </a:p>
          <a:p>
            <a:pPr eaLnBrk="1" hangingPunct="1"/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can you give me a listing of the kinds of food that are available</a:t>
            </a:r>
          </a:p>
          <a:p>
            <a:pPr eaLnBrk="1" hangingPunct="1"/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i’m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looking for a good place to eat breakfast</a:t>
            </a:r>
          </a:p>
          <a:p>
            <a:pPr eaLnBrk="1" hangingPunct="1"/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when is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caffe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venezia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open during the </a:t>
            </a:r>
            <a:r>
              <a:rPr lang="en-US" sz="2500" dirty="0" smtClean="0">
                <a:solidFill>
                  <a:srgbClr val="330099"/>
                </a:solidFill>
                <a:latin typeface="Calibri" charset="0"/>
              </a:rPr>
              <a:t>day</a:t>
            </a:r>
            <a:endParaRPr lang="en-US" sz="2500" dirty="0">
              <a:solidFill>
                <a:srgbClr val="330099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7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Raw bigram counts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Out of 9222 sentences</a:t>
            </a:r>
          </a:p>
        </p:txBody>
      </p:sp>
      <p:pic>
        <p:nvPicPr>
          <p:cNvPr id="5" name="Picture 4" descr="berp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755775"/>
            <a:ext cx="9067800" cy="325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78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Raw bigram probabilities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Calibri" charset="0"/>
              </a:rPr>
              <a:t>Normalize by unigrams:</a:t>
            </a:r>
          </a:p>
          <a:p>
            <a:pPr eaLnBrk="1" hangingPunct="1"/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180000"/>
              </a:lnSpc>
            </a:pPr>
            <a:r>
              <a:rPr lang="en-US" sz="2000" dirty="0">
                <a:latin typeface="Calibri" charset="0"/>
              </a:rPr>
              <a:t>Result:</a:t>
            </a:r>
          </a:p>
        </p:txBody>
      </p:sp>
      <p:pic>
        <p:nvPicPr>
          <p:cNvPr id="6" name="Picture 4" descr="berp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635366"/>
            <a:ext cx="7010400" cy="248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berp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1733550"/>
            <a:ext cx="6718300" cy="61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39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Language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49" y="1352550"/>
            <a:ext cx="8534400" cy="3790950"/>
          </a:xfrm>
        </p:spPr>
        <p:txBody>
          <a:bodyPr/>
          <a:lstStyle/>
          <a:p>
            <a:r>
              <a:rPr lang="en-US" sz="2800" dirty="0"/>
              <a:t>Today’s goal: assign a probability to a sentence</a:t>
            </a:r>
          </a:p>
          <a:p>
            <a:pPr lvl="3"/>
            <a:r>
              <a:rPr lang="en-US" sz="2400" dirty="0" smtClean="0"/>
              <a:t>Machine </a:t>
            </a:r>
            <a:r>
              <a:rPr lang="en-US" sz="2400" dirty="0"/>
              <a:t>Translation:</a:t>
            </a:r>
          </a:p>
          <a:p>
            <a:pPr lvl="4"/>
            <a:r>
              <a:rPr lang="en-US" sz="2000" dirty="0"/>
              <a:t>P</a:t>
            </a:r>
            <a:r>
              <a:rPr lang="en-US" sz="2000" dirty="0" smtClean="0"/>
              <a:t>(</a:t>
            </a:r>
            <a:r>
              <a:rPr lang="en-US" sz="2000" b="1" dirty="0" smtClean="0"/>
              <a:t>high </a:t>
            </a:r>
            <a:r>
              <a:rPr lang="en-US" sz="2000" dirty="0" smtClean="0"/>
              <a:t>winds </a:t>
            </a:r>
            <a:r>
              <a:rPr lang="en-US" sz="2000" dirty="0" err="1" smtClean="0"/>
              <a:t>tonite</a:t>
            </a:r>
            <a:r>
              <a:rPr lang="en-US" sz="2000" dirty="0" smtClean="0"/>
              <a:t>) </a:t>
            </a:r>
            <a:r>
              <a:rPr lang="en-US" sz="2000" dirty="0"/>
              <a:t>&gt; P</a:t>
            </a:r>
            <a:r>
              <a:rPr lang="en-US" sz="2000" dirty="0" smtClean="0"/>
              <a:t>(</a:t>
            </a:r>
            <a:r>
              <a:rPr lang="en-US" sz="2000" b="1" dirty="0" smtClean="0"/>
              <a:t>large</a:t>
            </a:r>
            <a:r>
              <a:rPr lang="en-US" sz="2000" dirty="0" smtClean="0"/>
              <a:t> winds </a:t>
            </a:r>
            <a:r>
              <a:rPr lang="en-US" sz="2000" dirty="0" err="1" smtClean="0"/>
              <a:t>tonite</a:t>
            </a:r>
            <a:r>
              <a:rPr lang="en-US" sz="2000" dirty="0" smtClean="0"/>
              <a:t>)</a:t>
            </a:r>
            <a:endParaRPr lang="en-US" sz="2000" dirty="0"/>
          </a:p>
          <a:p>
            <a:pPr lvl="3"/>
            <a:r>
              <a:rPr lang="en-US" sz="2400" dirty="0" smtClean="0"/>
              <a:t>Spell </a:t>
            </a:r>
            <a:r>
              <a:rPr lang="en-US" sz="2400" dirty="0"/>
              <a:t>Correction</a:t>
            </a:r>
          </a:p>
          <a:p>
            <a:pPr lvl="4"/>
            <a:r>
              <a:rPr lang="en-US" sz="2000" dirty="0"/>
              <a:t>The office is about fifteen </a:t>
            </a:r>
            <a:r>
              <a:rPr lang="en-US" sz="2000" b="1" dirty="0"/>
              <a:t>minuets</a:t>
            </a:r>
            <a:r>
              <a:rPr lang="en-US" sz="2000" dirty="0"/>
              <a:t> from my </a:t>
            </a:r>
            <a:r>
              <a:rPr lang="en-US" sz="2000" dirty="0" smtClean="0"/>
              <a:t>house</a:t>
            </a:r>
          </a:p>
          <a:p>
            <a:pPr lvl="5"/>
            <a:r>
              <a:rPr lang="en-US" sz="1800" dirty="0" smtClean="0"/>
              <a:t>P(about fifteen </a:t>
            </a:r>
            <a:r>
              <a:rPr lang="en-US" sz="1800" b="1" dirty="0" smtClean="0"/>
              <a:t>minutes</a:t>
            </a:r>
            <a:r>
              <a:rPr lang="en-US" sz="1800" dirty="0" smtClean="0"/>
              <a:t> from) &gt; P(about fifteen </a:t>
            </a:r>
            <a:r>
              <a:rPr lang="en-US" sz="1800" b="1" dirty="0" smtClean="0"/>
              <a:t>minuets</a:t>
            </a:r>
            <a:r>
              <a:rPr lang="en-US" sz="1800" dirty="0" smtClean="0"/>
              <a:t> from)</a:t>
            </a:r>
            <a:endParaRPr lang="en-US" sz="2000" dirty="0"/>
          </a:p>
          <a:p>
            <a:pPr lvl="3"/>
            <a:r>
              <a:rPr lang="en-US" sz="2400" dirty="0"/>
              <a:t>Speech Recognition</a:t>
            </a:r>
          </a:p>
          <a:p>
            <a:pPr lvl="4"/>
            <a:r>
              <a:rPr lang="en-US" sz="2000" dirty="0"/>
              <a:t>P(I saw a van) &gt;&gt; P(eyes awe of an</a:t>
            </a:r>
            <a:r>
              <a:rPr lang="en-US" sz="2000" dirty="0" smtClean="0"/>
              <a:t>)</a:t>
            </a:r>
          </a:p>
          <a:p>
            <a:pPr lvl="3"/>
            <a:r>
              <a:rPr lang="en-US" sz="2400" dirty="0" smtClean="0"/>
              <a:t>+ Summarization, question-answering, etc., etc.!!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800350"/>
            <a:ext cx="1021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Why?</a:t>
            </a:r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51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Bigram estimates of sentence probabilities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52550"/>
            <a:ext cx="8534400" cy="3333750"/>
          </a:xfrm>
        </p:spPr>
        <p:txBody>
          <a:bodyPr/>
          <a:lstStyle/>
          <a:p>
            <a:pPr eaLnBrk="1" hangingPunct="1">
              <a:buNone/>
            </a:pPr>
            <a:r>
              <a:rPr lang="en-US" sz="2800" dirty="0">
                <a:latin typeface="Calibri" charset="0"/>
              </a:rPr>
              <a:t>P(&lt;s&gt; I want </a:t>
            </a:r>
            <a:r>
              <a:rPr lang="en-US" sz="2800" dirty="0" err="1">
                <a:latin typeface="Calibri" charset="0"/>
              </a:rPr>
              <a:t>english</a:t>
            </a:r>
            <a:r>
              <a:rPr lang="en-US" sz="2800" dirty="0">
                <a:latin typeface="Calibri" charset="0"/>
              </a:rPr>
              <a:t> food &lt;/s&gt;) =</a:t>
            </a:r>
          </a:p>
          <a:p>
            <a:pPr eaLnBrk="1" hangingPunct="1">
              <a:buFont typeface="Wingdings" charset="2"/>
              <a:buNone/>
            </a:pPr>
            <a:r>
              <a:rPr lang="en-US" sz="2800" dirty="0">
                <a:latin typeface="Calibri" charset="0"/>
              </a:rPr>
              <a:t>	P(I|&lt;s&gt;)   </a:t>
            </a:r>
          </a:p>
          <a:p>
            <a:pPr eaLnBrk="1" hangingPunct="1">
              <a:buFont typeface="Wingdings" charset="2"/>
              <a:buNone/>
            </a:pPr>
            <a:r>
              <a:rPr lang="en-US" sz="2800" dirty="0">
                <a:latin typeface="Calibri" charset="0"/>
              </a:rPr>
              <a:t> 	×  P(</a:t>
            </a:r>
            <a:r>
              <a:rPr lang="en-US" sz="2800" dirty="0" err="1">
                <a:latin typeface="Calibri" charset="0"/>
              </a:rPr>
              <a:t>want|I</a:t>
            </a:r>
            <a:r>
              <a:rPr lang="en-US" sz="2800" dirty="0">
                <a:latin typeface="Calibri" charset="0"/>
              </a:rPr>
              <a:t>)  </a:t>
            </a:r>
          </a:p>
          <a:p>
            <a:pPr>
              <a:buNone/>
            </a:pPr>
            <a:r>
              <a:rPr lang="en-US" sz="2800" dirty="0">
                <a:latin typeface="Calibri" charset="0"/>
              </a:rPr>
              <a:t>	×  P(</a:t>
            </a:r>
            <a:r>
              <a:rPr lang="en-US" sz="2800" dirty="0" err="1">
                <a:latin typeface="Calibri" charset="0"/>
              </a:rPr>
              <a:t>english|want</a:t>
            </a:r>
            <a:r>
              <a:rPr lang="en-US" sz="2800" dirty="0">
                <a:latin typeface="Calibri" charset="0"/>
              </a:rPr>
              <a:t>)   </a:t>
            </a:r>
          </a:p>
          <a:p>
            <a:pPr>
              <a:buNone/>
            </a:pPr>
            <a:r>
              <a:rPr lang="en-US" sz="2800" dirty="0">
                <a:latin typeface="Calibri" charset="0"/>
              </a:rPr>
              <a:t>	×  P(</a:t>
            </a:r>
            <a:r>
              <a:rPr lang="en-US" sz="2800" dirty="0" err="1">
                <a:latin typeface="Calibri" charset="0"/>
              </a:rPr>
              <a:t>food|english</a:t>
            </a:r>
            <a:r>
              <a:rPr lang="en-US" sz="2800" dirty="0">
                <a:latin typeface="Calibri" charset="0"/>
              </a:rPr>
              <a:t>)   </a:t>
            </a:r>
          </a:p>
          <a:p>
            <a:pPr>
              <a:buNone/>
            </a:pPr>
            <a:r>
              <a:rPr lang="en-US" sz="2800" dirty="0">
                <a:latin typeface="Calibri" charset="0"/>
              </a:rPr>
              <a:t>	×  P(&lt;/s&gt;|food)</a:t>
            </a:r>
          </a:p>
          <a:p>
            <a:pPr eaLnBrk="1" hangingPunct="1">
              <a:buFont typeface="Wingdings" charset="2"/>
              <a:buNone/>
            </a:pPr>
            <a:r>
              <a:rPr lang="en-US" sz="2800" dirty="0">
                <a:latin typeface="Calibri" charset="0"/>
              </a:rPr>
              <a:t>       =  .000031</a:t>
            </a:r>
          </a:p>
        </p:txBody>
      </p:sp>
    </p:spTree>
    <p:extLst>
      <p:ext uri="{BB962C8B-B14F-4D97-AF65-F5344CB8AC3E}">
        <p14:creationId xmlns:p14="http://schemas.microsoft.com/office/powerpoint/2010/main" val="244477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kinds of knowledge?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P(</a:t>
            </a:r>
            <a:r>
              <a:rPr lang="en-US" sz="2800" dirty="0" err="1">
                <a:latin typeface="Calibri" charset="0"/>
              </a:rPr>
              <a:t>english|want</a:t>
            </a:r>
            <a:r>
              <a:rPr lang="en-US" sz="2800" dirty="0">
                <a:latin typeface="Calibri" charset="0"/>
              </a:rPr>
              <a:t>)  = .0011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P(</a:t>
            </a:r>
            <a:r>
              <a:rPr lang="en-US" sz="2800" dirty="0" err="1">
                <a:latin typeface="Calibri" charset="0"/>
              </a:rPr>
              <a:t>chinese|want</a:t>
            </a:r>
            <a:r>
              <a:rPr lang="en-US" sz="2800" dirty="0">
                <a:latin typeface="Calibri" charset="0"/>
              </a:rPr>
              <a:t>) =  .0065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P(</a:t>
            </a:r>
            <a:r>
              <a:rPr lang="en-US" sz="2800" dirty="0" err="1">
                <a:latin typeface="Calibri" charset="0"/>
              </a:rPr>
              <a:t>to|want</a:t>
            </a:r>
            <a:r>
              <a:rPr lang="en-US" sz="2800" dirty="0">
                <a:latin typeface="Calibri" charset="0"/>
              </a:rPr>
              <a:t>) = .66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P(eat | to) = .28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P(food | to) = 0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P(want | spend) = 0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 (</a:t>
            </a:r>
            <a:r>
              <a:rPr lang="en-US" sz="2800" dirty="0" err="1">
                <a:latin typeface="Calibri" charset="0"/>
              </a:rPr>
              <a:t>i</a:t>
            </a:r>
            <a:r>
              <a:rPr lang="en-US" sz="2800" dirty="0">
                <a:latin typeface="Calibri" charset="0"/>
              </a:rPr>
              <a:t> | &lt;s&gt;) = .25</a:t>
            </a:r>
          </a:p>
        </p:txBody>
      </p:sp>
    </p:spTree>
    <p:extLst>
      <p:ext uri="{BB962C8B-B14F-4D97-AF65-F5344CB8AC3E}">
        <p14:creationId xmlns:p14="http://schemas.microsoft.com/office/powerpoint/2010/main" val="42014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Practical Issues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We do everything in log space</a:t>
            </a:r>
          </a:p>
          <a:p>
            <a:pPr lvl="1" eaLnBrk="1" hangingPunct="1"/>
            <a:r>
              <a:rPr lang="en-US" sz="3200" dirty="0">
                <a:latin typeface="Calibri" charset="0"/>
              </a:rPr>
              <a:t>Avoid underflow</a:t>
            </a:r>
          </a:p>
          <a:p>
            <a:pPr lvl="1" eaLnBrk="1" hangingPunct="1"/>
            <a:r>
              <a:rPr lang="en-US" sz="3200" dirty="0">
                <a:latin typeface="Calibri" charset="0"/>
              </a:rPr>
              <a:t>(also adding is faster than multiplying)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29793"/>
              </p:ext>
            </p:extLst>
          </p:nvPr>
        </p:nvGraphicFramePr>
        <p:xfrm>
          <a:off x="304801" y="3792217"/>
          <a:ext cx="8610600" cy="567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7" name="Equation" r:id="rId4" imgW="3276600" imgH="215900" progId="Equation.3">
                  <p:embed/>
                </p:oleObj>
              </mc:Choice>
              <mc:Fallback>
                <p:oleObj name="Equation" r:id="rId4" imgW="3276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1" y="3792217"/>
                        <a:ext cx="8610600" cy="567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27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Language Modeling Toolkits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SRILM</a:t>
            </a:r>
          </a:p>
          <a:p>
            <a:pPr lvl="1" eaLnBrk="1" hangingPunct="1"/>
            <a:r>
              <a:rPr lang="en-US" sz="3200" dirty="0">
                <a:latin typeface="Calibri" charset="0"/>
                <a:hlinkClick r:id="rId3"/>
              </a:rPr>
              <a:t>http://www.speech.sri.com/projects/srilm</a:t>
            </a:r>
            <a:r>
              <a:rPr lang="en-US" sz="3200" dirty="0" smtClean="0">
                <a:latin typeface="Calibri" charset="0"/>
                <a:hlinkClick r:id="rId3"/>
              </a:rPr>
              <a:t>/</a:t>
            </a:r>
            <a:endParaRPr lang="en-US" sz="3200" dirty="0" smtClean="0">
              <a:latin typeface="Calibri" charset="0"/>
            </a:endParaRPr>
          </a:p>
          <a:p>
            <a:r>
              <a:rPr lang="en-US" sz="3600" dirty="0" err="1" smtClean="0">
                <a:latin typeface="Calibri" charset="0"/>
              </a:rPr>
              <a:t>KenLM</a:t>
            </a:r>
            <a:endParaRPr lang="en-US" sz="3600" dirty="0" smtClean="0">
              <a:latin typeface="Calibri" charset="0"/>
            </a:endParaRPr>
          </a:p>
          <a:p>
            <a:pPr lvl="1" eaLnBrk="1" hangingPunct="1"/>
            <a:r>
              <a:rPr lang="en-US" sz="3200" dirty="0" smtClean="0">
                <a:latin typeface="Calibri" charset="0"/>
                <a:hlinkClick r:id="rId4"/>
              </a:rPr>
              <a:t>https://kheafield.com/code/kenlm/</a:t>
            </a:r>
            <a:endParaRPr lang="en-U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2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Google N-Gram </a:t>
            </a:r>
            <a:r>
              <a:rPr lang="en-US" dirty="0" smtClean="0"/>
              <a:t>Release, August 2006</a:t>
            </a:r>
            <a:endParaRPr lang="en-US" dirty="0"/>
          </a:p>
        </p:txBody>
      </p:sp>
      <p:pic>
        <p:nvPicPr>
          <p:cNvPr id="2" name="Picture 1" descr="ngram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9144000" cy="1391879"/>
          </a:xfrm>
          <a:prstGeom prst="rect">
            <a:avLst/>
          </a:prstGeom>
        </p:spPr>
      </p:pic>
      <p:pic>
        <p:nvPicPr>
          <p:cNvPr id="3" name="Picture 2" descr="ngram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430"/>
            <a:ext cx="9144000" cy="826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7460" y="29849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Google N-Gram Release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incoming 92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incubator 99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independent 794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index 223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indication 72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 smtClean="0">
                <a:solidFill>
                  <a:srgbClr val="333333"/>
                </a:solidFill>
                <a:latin typeface="Courier" charset="0"/>
              </a:rPr>
              <a:t>serve </a:t>
            </a: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as the indicator 120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indicators 45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indispensable 111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indispensible 40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individual 234</a:t>
            </a:r>
          </a:p>
        </p:txBody>
      </p:sp>
      <p:sp>
        <p:nvSpPr>
          <p:cNvPr id="129028" name="TextBox 4"/>
          <p:cNvSpPr txBox="1">
            <a:spLocks noChangeArrowheads="1"/>
          </p:cNvSpPr>
          <p:nvPr/>
        </p:nvSpPr>
        <p:spPr bwMode="auto">
          <a:xfrm>
            <a:off x="152400" y="4629150"/>
            <a:ext cx="86642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hlinkClick r:id="rId3"/>
              </a:rPr>
              <a:t>http://googleresearch.blogspot.com/2006/08/all-our-n-gram-are-belong-to-you.html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39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Book N-grams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http://ngrams.googlelabs.com/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7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Estimating N-gram Probabilities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5254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Evaluation and Perplexity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62166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Evaluation: How good is our model?</a:t>
            </a:r>
            <a:endParaRPr lang="en-US" dirty="0"/>
          </a:p>
        </p:txBody>
      </p:sp>
      <p:sp>
        <p:nvSpPr>
          <p:cNvPr id="1310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Does our language model prefer good sentences to bad ones?</a:t>
            </a:r>
          </a:p>
          <a:p>
            <a:pPr lvl="1"/>
            <a:r>
              <a:rPr lang="en-US" dirty="0" smtClean="0"/>
              <a:t>Assign higher probability to “</a:t>
            </a:r>
            <a:r>
              <a:rPr lang="en-US" altLang="ja-JP" dirty="0" smtClean="0"/>
              <a:t>real” or “frequently observed” sentences </a:t>
            </a:r>
          </a:p>
          <a:p>
            <a:pPr lvl="2"/>
            <a:r>
              <a:rPr lang="en-US" altLang="ja-JP" dirty="0" smtClean="0"/>
              <a:t>Than “ungrammatical” or “rarely observed” sentences?</a:t>
            </a:r>
          </a:p>
          <a:p>
            <a:r>
              <a:rPr lang="en-US" dirty="0" smtClean="0"/>
              <a:t>We train parameters of our model on a </a:t>
            </a:r>
            <a:r>
              <a:rPr lang="en-US" b="1" dirty="0" smtClean="0">
                <a:solidFill>
                  <a:srgbClr val="008000"/>
                </a:solidFill>
              </a:rPr>
              <a:t>training set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test the model’s performance on data we haven’t seen.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val="008000"/>
                </a:solidFill>
              </a:rPr>
              <a:t>test set </a:t>
            </a:r>
            <a:r>
              <a:rPr lang="en-US" dirty="0" smtClean="0"/>
              <a:t>is an unseen dataset that is different from our training set, totally unused.</a:t>
            </a:r>
          </a:p>
          <a:p>
            <a:pPr lvl="1"/>
            <a:r>
              <a:rPr lang="en-US" dirty="0" smtClean="0"/>
              <a:t>An </a:t>
            </a:r>
            <a:r>
              <a:rPr lang="en-US" b="1" dirty="0" smtClean="0">
                <a:solidFill>
                  <a:srgbClr val="008000"/>
                </a:solidFill>
              </a:rPr>
              <a:t>evaluation metric </a:t>
            </a:r>
            <a:r>
              <a:rPr lang="en-US" dirty="0" smtClean="0"/>
              <a:t>tells us how well our model does on the test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7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Probabilistic Language Modeling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Goal: compute the probability of a sentence or sequence of words:</a:t>
            </a:r>
          </a:p>
          <a:p>
            <a:pPr lvl="1" eaLnBrk="1" hangingPunct="1">
              <a:buNone/>
            </a:pPr>
            <a:r>
              <a:rPr lang="en-US" sz="2800" dirty="0">
                <a:latin typeface="Calibri" charset="0"/>
              </a:rPr>
              <a:t>     </a:t>
            </a:r>
            <a:r>
              <a:rPr lang="en-US" dirty="0">
                <a:latin typeface="Calibri" charset="0"/>
              </a:rPr>
              <a:t>P(W) = P(w</a:t>
            </a:r>
            <a:r>
              <a:rPr lang="en-US" baseline="-25000" dirty="0">
                <a:latin typeface="Calibri" charset="0"/>
              </a:rPr>
              <a:t>1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2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3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4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5</a:t>
            </a:r>
            <a:r>
              <a:rPr lang="en-US" dirty="0">
                <a:latin typeface="Calibri" charset="0"/>
              </a:rPr>
              <a:t>…</a:t>
            </a:r>
            <a:r>
              <a:rPr lang="en-US" dirty="0" err="1">
                <a:latin typeface="Calibri" charset="0"/>
              </a:rPr>
              <a:t>w</a:t>
            </a:r>
            <a:r>
              <a:rPr lang="en-US" baseline="-25000" dirty="0" err="1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)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Related task: probability of an upcoming word:</a:t>
            </a:r>
          </a:p>
          <a:p>
            <a:pPr lvl="1" eaLnBrk="1" hangingPunct="1">
              <a:buNone/>
            </a:pPr>
            <a:r>
              <a:rPr lang="en-US" dirty="0">
                <a:latin typeface="Calibri" charset="0"/>
              </a:rPr>
              <a:t>      P(w</a:t>
            </a:r>
            <a:r>
              <a:rPr lang="en-US" baseline="-25000" dirty="0">
                <a:latin typeface="Calibri" charset="0"/>
              </a:rPr>
              <a:t>5</a:t>
            </a:r>
            <a:r>
              <a:rPr lang="en-US" dirty="0">
                <a:latin typeface="Calibri" charset="0"/>
              </a:rPr>
              <a:t>|w</a:t>
            </a:r>
            <a:r>
              <a:rPr lang="en-US" baseline="-25000" dirty="0">
                <a:latin typeface="Calibri" charset="0"/>
              </a:rPr>
              <a:t>1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2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3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4</a:t>
            </a:r>
            <a:r>
              <a:rPr lang="en-US" dirty="0">
                <a:latin typeface="Calibri" charset="0"/>
              </a:rPr>
              <a:t>)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A model that computes either of these:</a:t>
            </a:r>
          </a:p>
          <a:p>
            <a:pPr lvl="1" eaLnBrk="1" hangingPunct="1">
              <a:buNone/>
            </a:pPr>
            <a:r>
              <a:rPr lang="en-US" dirty="0">
                <a:latin typeface="Calibri" charset="0"/>
              </a:rPr>
              <a:t>          P(W)     or     P(w</a:t>
            </a:r>
            <a:r>
              <a:rPr lang="en-US" baseline="-25000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|w</a:t>
            </a:r>
            <a:r>
              <a:rPr lang="en-US" baseline="-25000" dirty="0">
                <a:latin typeface="Calibri" charset="0"/>
              </a:rPr>
              <a:t>1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2</a:t>
            </a:r>
            <a:r>
              <a:rPr lang="en-US" dirty="0">
                <a:latin typeface="Calibri" charset="0"/>
              </a:rPr>
              <a:t>…w</a:t>
            </a:r>
            <a:r>
              <a:rPr lang="en-US" baseline="-25000" dirty="0">
                <a:latin typeface="Calibri" charset="0"/>
              </a:rPr>
              <a:t>n-1</a:t>
            </a:r>
            <a:r>
              <a:rPr lang="en-US" dirty="0" smtClean="0">
                <a:latin typeface="Calibri" charset="0"/>
              </a:rPr>
              <a:t>)         </a:t>
            </a:r>
            <a:r>
              <a:rPr lang="en-US" sz="2400" dirty="0" smtClean="0">
                <a:latin typeface="Calibri" charset="0"/>
              </a:rPr>
              <a:t> is </a:t>
            </a:r>
            <a:r>
              <a:rPr lang="en-US" sz="2400" dirty="0">
                <a:latin typeface="Calibri" charset="0"/>
              </a:rPr>
              <a:t>called a </a:t>
            </a:r>
            <a:r>
              <a:rPr lang="en-US" sz="2400" b="1" dirty="0">
                <a:solidFill>
                  <a:srgbClr val="A50021"/>
                </a:solidFill>
                <a:latin typeface="Calibri" charset="0"/>
              </a:rPr>
              <a:t>language model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/>
            <a:r>
              <a:rPr lang="en-US" sz="2400" dirty="0" smtClean="0">
                <a:latin typeface="Calibri" charset="0"/>
              </a:rPr>
              <a:t>Better: </a:t>
            </a:r>
            <a:r>
              <a:rPr lang="en-US" sz="2400" b="1" dirty="0" smtClean="0">
                <a:solidFill>
                  <a:srgbClr val="CC0033"/>
                </a:solidFill>
                <a:latin typeface="Calibri" charset="0"/>
              </a:rPr>
              <a:t>the grammar       </a:t>
            </a:r>
            <a:r>
              <a:rPr lang="en-US" sz="2400" dirty="0" smtClean="0">
                <a:latin typeface="Calibri" charset="0"/>
              </a:rPr>
              <a:t>But </a:t>
            </a:r>
            <a:r>
              <a:rPr lang="en-US" sz="2400" b="1" dirty="0">
                <a:solidFill>
                  <a:srgbClr val="CC0033"/>
                </a:solidFill>
                <a:latin typeface="Calibri" charset="0"/>
              </a:rPr>
              <a:t>language model </a:t>
            </a:r>
            <a:r>
              <a:rPr lang="en-US" sz="2400" dirty="0">
                <a:latin typeface="Calibri" charset="0"/>
              </a:rPr>
              <a:t>or </a:t>
            </a:r>
            <a:r>
              <a:rPr lang="en-US" sz="2400" b="1" dirty="0">
                <a:solidFill>
                  <a:srgbClr val="CC0033"/>
                </a:solidFill>
                <a:latin typeface="Calibri" charset="0"/>
              </a:rPr>
              <a:t>LM </a:t>
            </a:r>
            <a:r>
              <a:rPr lang="en-US" sz="2400" dirty="0">
                <a:latin typeface="Calibri" charset="0"/>
              </a:rPr>
              <a:t>is standard</a:t>
            </a:r>
          </a:p>
        </p:txBody>
      </p:sp>
    </p:spTree>
    <p:extLst>
      <p:ext uri="{BB962C8B-B14F-4D97-AF65-F5344CB8AC3E}">
        <p14:creationId xmlns:p14="http://schemas.microsoft.com/office/powerpoint/2010/main" val="258637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the test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can’t allow test sentences into the training set</a:t>
            </a:r>
          </a:p>
          <a:p>
            <a:r>
              <a:rPr lang="en-US" dirty="0" smtClean="0"/>
              <a:t>We will assign it an artificially high probability when we set it in the test set</a:t>
            </a:r>
          </a:p>
          <a:p>
            <a:r>
              <a:rPr lang="en-US" dirty="0" smtClean="0"/>
              <a:t>“Training on the test set”</a:t>
            </a:r>
          </a:p>
          <a:p>
            <a:r>
              <a:rPr lang="en-US" dirty="0" smtClean="0"/>
              <a:t>Bad science!</a:t>
            </a:r>
          </a:p>
          <a:p>
            <a:r>
              <a:rPr lang="en-US" dirty="0" smtClean="0"/>
              <a:t>And violates the honor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Extrinsic evaluation of N-gram models</a:t>
            </a:r>
            <a:endParaRPr lang="en-US" dirty="0"/>
          </a:p>
        </p:txBody>
      </p:sp>
      <p:sp>
        <p:nvSpPr>
          <p:cNvPr id="1331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Best evaluation for comparing models A and B</a:t>
            </a:r>
          </a:p>
          <a:p>
            <a:pPr lvl="1"/>
            <a:r>
              <a:rPr lang="en-US" sz="2400" dirty="0" smtClean="0"/>
              <a:t>Put each model in a task</a:t>
            </a:r>
          </a:p>
          <a:p>
            <a:pPr lvl="2"/>
            <a:r>
              <a:rPr lang="en-US" sz="2400" dirty="0" smtClean="0"/>
              <a:t> spelling corrector, speech recognizer, MT system</a:t>
            </a:r>
          </a:p>
          <a:p>
            <a:pPr lvl="1"/>
            <a:r>
              <a:rPr lang="en-US" sz="2400" dirty="0" smtClean="0"/>
              <a:t>Run the task, get an accuracy for A and for B</a:t>
            </a:r>
          </a:p>
          <a:p>
            <a:pPr lvl="2"/>
            <a:r>
              <a:rPr lang="en-US" sz="2400" dirty="0" smtClean="0"/>
              <a:t>How many misspelled words corrected properly</a:t>
            </a:r>
          </a:p>
          <a:p>
            <a:pPr lvl="2"/>
            <a:r>
              <a:rPr lang="en-US" sz="2400" dirty="0" smtClean="0"/>
              <a:t>How many words translated correctly</a:t>
            </a:r>
          </a:p>
          <a:p>
            <a:pPr lvl="1"/>
            <a:r>
              <a:rPr lang="en-US" sz="2400" dirty="0" smtClean="0"/>
              <a:t>Compare accuracy for A and 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792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Difficulty of extrinsic (in-vivo) evaluation of  N-gram models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</a:rPr>
              <a:t>Extrinsic evaluation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 charset="0"/>
              </a:rPr>
              <a:t>Time-consuming; can take days or weeks</a:t>
            </a:r>
            <a:endParaRPr lang="en-US" sz="24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 charset="0"/>
              </a:rPr>
              <a:t>So</a:t>
            </a:r>
            <a:endParaRPr lang="en-US" sz="2800" dirty="0">
              <a:latin typeface="Calibri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Sometimes use </a:t>
            </a:r>
            <a:r>
              <a:rPr lang="en-US" sz="2400" b="1" dirty="0" smtClean="0">
                <a:solidFill>
                  <a:srgbClr val="A50021"/>
                </a:solidFill>
                <a:latin typeface="Calibri"/>
                <a:cs typeface="Calibri"/>
              </a:rPr>
              <a:t>intrinsic</a:t>
            </a:r>
            <a:r>
              <a:rPr lang="en-US" sz="2400" dirty="0" smtClean="0">
                <a:latin typeface="Calibri"/>
                <a:cs typeface="Calibri"/>
              </a:rPr>
              <a:t> evaluation: </a:t>
            </a:r>
            <a:r>
              <a:rPr lang="en-US" sz="2400" b="1" dirty="0" smtClean="0">
                <a:latin typeface="Calibri"/>
                <a:cs typeface="Calibri"/>
              </a:rPr>
              <a:t>perplexity</a:t>
            </a:r>
            <a:endParaRPr lang="en-US" sz="2400" b="1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Bad approximation 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unless </a:t>
            </a:r>
            <a:r>
              <a:rPr lang="en-US" sz="2400" dirty="0">
                <a:latin typeface="Calibri"/>
                <a:cs typeface="Calibri"/>
              </a:rPr>
              <a:t>the test data looks </a:t>
            </a:r>
            <a:r>
              <a:rPr lang="en-US" sz="2400" b="1" dirty="0">
                <a:latin typeface="Calibri"/>
                <a:cs typeface="Calibri"/>
              </a:rPr>
              <a:t>just</a:t>
            </a:r>
            <a:r>
              <a:rPr lang="en-US" sz="2400" dirty="0">
                <a:latin typeface="Calibri"/>
                <a:cs typeface="Calibri"/>
              </a:rPr>
              <a:t> like the training data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So </a:t>
            </a:r>
            <a:r>
              <a:rPr lang="en-US" sz="2400" b="1" dirty="0" smtClean="0">
                <a:latin typeface="Calibri"/>
                <a:cs typeface="Calibri"/>
              </a:rPr>
              <a:t>generally </a:t>
            </a:r>
            <a:r>
              <a:rPr lang="en-US" sz="2400" b="1" dirty="0">
                <a:latin typeface="Calibri"/>
                <a:cs typeface="Calibri"/>
              </a:rPr>
              <a:t>only useful in pilot </a:t>
            </a:r>
            <a:r>
              <a:rPr lang="en-US" sz="2400" b="1" dirty="0" smtClean="0">
                <a:latin typeface="Calibri"/>
                <a:cs typeface="Calibri"/>
              </a:rPr>
              <a:t>experiments</a:t>
            </a:r>
            <a:endParaRPr lang="en-US" sz="2400" b="1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But is helpful to think about.</a:t>
            </a:r>
          </a:p>
        </p:txBody>
      </p:sp>
    </p:spTree>
    <p:extLst>
      <p:ext uri="{BB962C8B-B14F-4D97-AF65-F5344CB8AC3E}">
        <p14:creationId xmlns:p14="http://schemas.microsoft.com/office/powerpoint/2010/main" val="21247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 smtClean="0"/>
              <a:t>Intuition of Perplexity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Calibri"/>
                <a:ea typeface="ＭＳ Ｐゴシック" charset="0"/>
                <a:cs typeface="Calibri"/>
              </a:rPr>
              <a:t>The Shannon Game: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How well can we predict the next word?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Unigrams are terrible at this game.  (Why?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A better model of a text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 is one which assigns a higher probability to the word that actually occurs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46200" y="2190750"/>
            <a:ext cx="4572000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solidFill>
                  <a:srgbClr val="FF0000"/>
                </a:solidFill>
                <a:latin typeface="Calibri"/>
                <a:cs typeface="Calibri"/>
              </a:rPr>
              <a:t>I always order pizza with cheese and ____</a:t>
            </a:r>
            <a:endParaRPr lang="en-US" sz="1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solidFill>
                  <a:srgbClr val="FF0000"/>
                </a:solidFill>
                <a:latin typeface="Calibri"/>
                <a:cs typeface="Calibri"/>
              </a:rPr>
              <a:t>The 33</a:t>
            </a:r>
            <a:r>
              <a:rPr lang="en-US" sz="1800" baseline="30000" dirty="0" smtClean="0">
                <a:solidFill>
                  <a:srgbClr val="FF0000"/>
                </a:solidFill>
                <a:latin typeface="Calibri"/>
                <a:cs typeface="Calibri"/>
              </a:rPr>
              <a:t>rd</a:t>
            </a:r>
            <a:r>
              <a:rPr lang="en-US" sz="1800" dirty="0" smtClean="0">
                <a:solidFill>
                  <a:srgbClr val="FF0000"/>
                </a:solidFill>
                <a:latin typeface="Calibri"/>
                <a:cs typeface="Calibri"/>
              </a:rPr>
              <a:t> President of the US was ____</a:t>
            </a:r>
            <a:endParaRPr lang="en-US" sz="1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I saw a ____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096000" y="1276350"/>
            <a:ext cx="1828800" cy="255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 smtClean="0"/>
              <a:t>mushrooms 0.1</a:t>
            </a:r>
            <a:endParaRPr lang="en-US" sz="1600" dirty="0"/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p</a:t>
            </a:r>
            <a:r>
              <a:rPr lang="en-US" sz="1600" dirty="0" smtClean="0"/>
              <a:t>epperoni 0.1</a:t>
            </a:r>
            <a:endParaRPr lang="en-US" sz="1600" dirty="0"/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a</a:t>
            </a:r>
            <a:r>
              <a:rPr lang="en-US" sz="1600" dirty="0" smtClean="0"/>
              <a:t>nchovies 0.01</a:t>
            </a:r>
            <a:endParaRPr lang="en-US" sz="1600" dirty="0"/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….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f</a:t>
            </a:r>
            <a:r>
              <a:rPr lang="en-US" sz="1600" dirty="0" smtClean="0"/>
              <a:t>ried rice 0.0001</a:t>
            </a:r>
            <a:endParaRPr lang="en-US" sz="1600" dirty="0"/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….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a</a:t>
            </a:r>
            <a:r>
              <a:rPr lang="en-US" sz="1600" dirty="0" smtClean="0"/>
              <a:t>nd 1e</a:t>
            </a:r>
            <a:r>
              <a:rPr lang="en-US" sz="1600" dirty="0"/>
              <a:t>-100</a:t>
            </a:r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5791200" y="1352550"/>
            <a:ext cx="304800" cy="2362200"/>
          </a:xfrm>
          <a:prstGeom prst="leftBrace">
            <a:avLst>
              <a:gd name="adj1" fmla="val 75000"/>
              <a:gd name="adj2" fmla="val 3935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Perplexity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000256"/>
            <a:ext cx="4267200" cy="31392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 smtClean="0">
                <a:latin typeface="Calibri" charset="0"/>
              </a:rPr>
              <a:t>Perplexity </a:t>
            </a:r>
            <a:r>
              <a:rPr lang="en-US" sz="2000" dirty="0">
                <a:latin typeface="Calibri" charset="0"/>
              </a:rPr>
              <a:t>is the </a:t>
            </a:r>
            <a:r>
              <a:rPr lang="en-US" sz="2000" dirty="0" smtClean="0">
                <a:latin typeface="Calibri" charset="0"/>
              </a:rPr>
              <a:t>inverse probability </a:t>
            </a:r>
            <a:r>
              <a:rPr lang="en-US" sz="2000" dirty="0">
                <a:latin typeface="Calibri" charset="0"/>
              </a:rPr>
              <a:t>of the test </a:t>
            </a:r>
            <a:r>
              <a:rPr lang="en-US" sz="2000" dirty="0" smtClean="0">
                <a:latin typeface="Calibri" charset="0"/>
              </a:rPr>
              <a:t>set, normalized </a:t>
            </a:r>
            <a:r>
              <a:rPr lang="en-US" sz="2000" dirty="0">
                <a:latin typeface="Calibri" charset="0"/>
              </a:rPr>
              <a:t>by the number of words</a:t>
            </a:r>
            <a:r>
              <a:rPr lang="en-US" sz="2000" dirty="0" smtClean="0">
                <a:latin typeface="Calibri" charset="0"/>
              </a:rPr>
              <a:t>:</a:t>
            </a:r>
            <a:endParaRPr lang="en-US" sz="2000" dirty="0">
              <a:latin typeface="Calibri" charset="0"/>
            </a:endParaRPr>
          </a:p>
          <a:p>
            <a:pPr eaLnBrk="1" hangingPunct="1"/>
            <a:endParaRPr lang="en-US" sz="2000" dirty="0">
              <a:latin typeface="Calibri" charset="0"/>
            </a:endParaRPr>
          </a:p>
          <a:p>
            <a:pPr marL="0" indent="0" eaLnBrk="1" hangingPunct="1">
              <a:buNone/>
            </a:pPr>
            <a:r>
              <a:rPr lang="en-US" sz="2000" dirty="0" smtClean="0">
                <a:latin typeface="Calibri" charset="0"/>
              </a:rPr>
              <a:t>                                               Chain </a:t>
            </a:r>
            <a:r>
              <a:rPr lang="en-US" sz="2000" dirty="0">
                <a:latin typeface="Calibri" charset="0"/>
              </a:rPr>
              <a:t>rule:</a:t>
            </a:r>
          </a:p>
          <a:p>
            <a:pPr marL="0" indent="0">
              <a:buNone/>
            </a:pPr>
            <a:endParaRPr lang="en-US" sz="2000" dirty="0">
              <a:latin typeface="Calibri" charset="0"/>
            </a:endParaRPr>
          </a:p>
          <a:p>
            <a:pPr marL="0" indent="0" eaLnBrk="1" hangingPunct="1">
              <a:buNone/>
            </a:pPr>
            <a:r>
              <a:rPr lang="en-US" sz="2000" dirty="0" smtClean="0">
                <a:latin typeface="Calibri" charset="0"/>
              </a:rPr>
              <a:t>                                              For </a:t>
            </a:r>
            <a:r>
              <a:rPr lang="en-US" sz="2000" dirty="0">
                <a:latin typeface="Calibri" charset="0"/>
              </a:rPr>
              <a:t>bigrams</a:t>
            </a:r>
            <a:r>
              <a:rPr lang="en-US" sz="2000" dirty="0" smtClean="0">
                <a:latin typeface="Calibri" charset="0"/>
              </a:rPr>
              <a:t>:</a:t>
            </a:r>
            <a:endParaRPr lang="en-US" sz="2000" dirty="0">
              <a:latin typeface="Calibri" charset="0"/>
            </a:endParaRPr>
          </a:p>
        </p:txBody>
      </p:sp>
      <p:pic>
        <p:nvPicPr>
          <p:cNvPr id="137221" name="Picture 5" descr="pp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2140" y="3181350"/>
            <a:ext cx="253746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22" name="Picture 6" descr="pp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3186" y="4095750"/>
            <a:ext cx="2249424" cy="72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04800" y="4769220"/>
            <a:ext cx="69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/>
                <a:cs typeface="Calibri"/>
              </a:rPr>
              <a:t>Minimizing perplexity is the same as maximizing </a:t>
            </a:r>
            <a:r>
              <a:rPr lang="en-US" sz="1800" b="1" dirty="0" smtClean="0">
                <a:latin typeface="Calibri"/>
                <a:cs typeface="Calibri"/>
              </a:rPr>
              <a:t>probability</a:t>
            </a:r>
            <a:endParaRPr lang="en-US" sz="1800" b="1" dirty="0">
              <a:latin typeface="Calibri"/>
              <a:cs typeface="Calibri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00150"/>
            <a:ext cx="78486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 charset="0"/>
              </a:rPr>
              <a:t>The best language model is one that best predicts an unseen test set</a:t>
            </a:r>
          </a:p>
          <a:p>
            <a:pPr lvl="1"/>
            <a:r>
              <a:rPr lang="en-US" dirty="0" smtClean="0">
                <a:latin typeface="Calibri" charset="0"/>
              </a:rPr>
              <a:t>Gives the highest P(sentence)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116515"/>
              </p:ext>
            </p:extLst>
          </p:nvPr>
        </p:nvGraphicFramePr>
        <p:xfrm>
          <a:off x="5361810" y="1581150"/>
          <a:ext cx="2740269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5" name="Equation" r:id="rId6" imgW="2159000" imgH="1320800" progId="Equation.3">
                  <p:embed/>
                </p:oleObj>
              </mc:Choice>
              <mc:Fallback>
                <p:oleObj name="Equation" r:id="rId6" imgW="2159000" imgH="132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61810" y="1581150"/>
                        <a:ext cx="2740269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1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Perplexity as branching factor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Let’s suppose a sentence consisting of random digits</a:t>
            </a:r>
          </a:p>
          <a:p>
            <a:pPr eaLnBrk="1" hangingPunct="1"/>
            <a:r>
              <a:rPr lang="en-US" dirty="0" smtClean="0">
                <a:latin typeface="Calibri" charset="0"/>
              </a:rPr>
              <a:t>What is the perplexity of this sentence according to a model that assign P=1/10 to each digit?</a:t>
            </a:r>
          </a:p>
        </p:txBody>
      </p:sp>
      <p:pic>
        <p:nvPicPr>
          <p:cNvPr id="141316" name="Picture 4" descr="per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5276" y="2952750"/>
            <a:ext cx="2894844" cy="207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741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Lower perplexity = better model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lvl="3"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Training 38 million words, test 1.5 million words, WSJ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344635"/>
              </p:ext>
            </p:extLst>
          </p:nvPr>
        </p:nvGraphicFramePr>
        <p:xfrm>
          <a:off x="685800" y="2647950"/>
          <a:ext cx="73914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/>
                <a:gridCol w="1847850"/>
                <a:gridCol w="1847850"/>
                <a:gridCol w="1847850"/>
              </a:tblGrid>
              <a:tr h="9906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N-gram Order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Unigram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Bigram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Trigram</a:t>
                      </a:r>
                      <a:endParaRPr lang="en-US" sz="3200" dirty="0"/>
                    </a:p>
                  </a:txBody>
                  <a:tcPr/>
                </a:tc>
              </a:tr>
              <a:tr h="9906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Perplexity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962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170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109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4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Evaluation and Perplexity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30081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Generalization and zeros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676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Shannon Visualization Method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3962400" cy="32004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Calibri" charset="0"/>
              </a:rPr>
              <a:t>Choose </a:t>
            </a:r>
            <a:r>
              <a:rPr lang="en-US" sz="1800" dirty="0">
                <a:latin typeface="Calibri" charset="0"/>
              </a:rPr>
              <a:t>a random </a:t>
            </a:r>
            <a:r>
              <a:rPr lang="en-US" sz="1800" dirty="0" smtClean="0">
                <a:latin typeface="Calibri" charset="0"/>
              </a:rPr>
              <a:t>bigram </a:t>
            </a:r>
          </a:p>
          <a:p>
            <a:pPr marL="0" indent="0" eaLnBrk="1" hangingPunct="1">
              <a:buNone/>
            </a:pPr>
            <a:r>
              <a:rPr lang="en-US" sz="1800" dirty="0" smtClean="0">
                <a:latin typeface="Calibri" charset="0"/>
              </a:rPr>
              <a:t>     (&lt;</a:t>
            </a:r>
            <a:r>
              <a:rPr lang="en-US" sz="1800" dirty="0">
                <a:latin typeface="Calibri" charset="0"/>
              </a:rPr>
              <a:t>s&gt;, </a:t>
            </a:r>
            <a:r>
              <a:rPr lang="en-US" sz="1800" dirty="0" smtClean="0">
                <a:latin typeface="Calibri" charset="0"/>
              </a:rPr>
              <a:t>w) </a:t>
            </a:r>
            <a:r>
              <a:rPr lang="en-US" sz="1800" dirty="0">
                <a:latin typeface="Calibri" charset="0"/>
              </a:rPr>
              <a:t>according to its probability</a:t>
            </a:r>
          </a:p>
          <a:p>
            <a:pPr eaLnBrk="1" hangingPunct="1"/>
            <a:r>
              <a:rPr lang="en-US" sz="1800" dirty="0">
                <a:latin typeface="Calibri" charset="0"/>
              </a:rPr>
              <a:t>Now choose a random </a:t>
            </a:r>
            <a:r>
              <a:rPr lang="en-US" sz="1800" dirty="0" smtClean="0">
                <a:latin typeface="Calibri" charset="0"/>
              </a:rPr>
              <a:t>bigram        </a:t>
            </a:r>
            <a:r>
              <a:rPr lang="en-US" sz="1800" dirty="0">
                <a:latin typeface="Calibri" charset="0"/>
              </a:rPr>
              <a:t>(w, x) according to its probability</a:t>
            </a:r>
          </a:p>
          <a:p>
            <a:pPr eaLnBrk="1" hangingPunct="1"/>
            <a:r>
              <a:rPr lang="en-US" sz="1800" dirty="0">
                <a:latin typeface="Calibri" charset="0"/>
              </a:rPr>
              <a:t>And so on until we choose &lt;/s&gt;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Then string the words </a:t>
            </a:r>
            <a:r>
              <a:rPr lang="en-US" sz="1800" dirty="0" smtClean="0">
                <a:latin typeface="Calibri" charset="0"/>
              </a:rPr>
              <a:t>together</a:t>
            </a:r>
            <a:endParaRPr lang="en-US" sz="1800" dirty="0">
              <a:solidFill>
                <a:srgbClr val="A50021"/>
              </a:solidFill>
              <a:latin typeface="Calibri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38600" y="1504950"/>
            <a:ext cx="52578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&lt;s&gt; I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I</a:t>
            </a:r>
            <a:r>
              <a:rPr lang="en-US" sz="1800" dirty="0" smtClean="0">
                <a:latin typeface="Courier"/>
                <a:cs typeface="Courier"/>
              </a:rPr>
              <a:t> want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 want</a:t>
            </a:r>
            <a:r>
              <a:rPr lang="en-US" sz="1800" dirty="0" smtClean="0">
                <a:latin typeface="Courier"/>
                <a:cs typeface="Courier"/>
              </a:rPr>
              <a:t> to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      to</a:t>
            </a:r>
            <a:r>
              <a:rPr lang="en-US" sz="1800" dirty="0" smtClean="0">
                <a:latin typeface="Courier"/>
                <a:cs typeface="Courier"/>
              </a:rPr>
              <a:t> eat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         eat</a:t>
            </a:r>
            <a:r>
              <a:rPr lang="en-US" sz="1800" dirty="0" smtClean="0">
                <a:latin typeface="Courier"/>
                <a:cs typeface="Courier"/>
              </a:rPr>
              <a:t> Chinese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             Chinese</a:t>
            </a:r>
            <a:r>
              <a:rPr lang="en-US" sz="1800" dirty="0" smtClean="0">
                <a:latin typeface="Courier"/>
                <a:cs typeface="Courier"/>
              </a:rPr>
              <a:t> food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                     food </a:t>
            </a:r>
            <a:r>
              <a:rPr lang="en-US" sz="1800" dirty="0" smtClean="0">
                <a:latin typeface="Courier"/>
                <a:cs typeface="Courier"/>
              </a:rPr>
              <a:t> &lt;/s&gt;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 smtClean="0">
                <a:solidFill>
                  <a:srgbClr val="CC0000"/>
                </a:solidFill>
                <a:latin typeface="Courier"/>
                <a:cs typeface="Courier"/>
              </a:rPr>
              <a:t>I want to eat Chinese food</a:t>
            </a:r>
          </a:p>
          <a:p>
            <a:endParaRPr lang="en-US" sz="1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21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to compute P(W)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How to compute this joint probability: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lvl="1" eaLnBrk="1" hangingPunct="1"/>
            <a:r>
              <a:rPr lang="en-US" sz="2800">
                <a:latin typeface="Calibri" charset="0"/>
              </a:rPr>
              <a:t>P(its, water, is, so, transparent, that)</a:t>
            </a:r>
          </a:p>
          <a:p>
            <a:pPr lvl="1"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Intuition: let’s rely on the Chain Rule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39062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Approximating Shakespeare</a:t>
            </a:r>
          </a:p>
        </p:txBody>
      </p:sp>
      <p:sp>
        <p:nvSpPr>
          <p:cNvPr id="98307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>
                <a:latin typeface="Calibri" charset="0"/>
              </a:rPr>
              <a:t> </a:t>
            </a: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584989"/>
            <a:ext cx="7463322" cy="301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15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Shakespeare as corpus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N=884,647 tokens, V=29,066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Shakespeare produced 300,000 bigram types out of V</a:t>
            </a:r>
            <a:r>
              <a:rPr lang="en-US" sz="3200" baseline="30000" dirty="0">
                <a:latin typeface="Calibri" charset="0"/>
              </a:rPr>
              <a:t>2</a:t>
            </a:r>
            <a:r>
              <a:rPr lang="en-US" sz="3200" dirty="0">
                <a:latin typeface="Calibri" charset="0"/>
              </a:rPr>
              <a:t>= 844 million possible </a:t>
            </a:r>
            <a:r>
              <a:rPr lang="en-US" sz="3200" dirty="0" smtClean="0">
                <a:latin typeface="Calibri" charset="0"/>
              </a:rPr>
              <a:t>bigrams.</a:t>
            </a:r>
          </a:p>
          <a:p>
            <a:pPr lvl="1"/>
            <a:r>
              <a:rPr lang="en-US" sz="2800" dirty="0" smtClean="0">
                <a:latin typeface="Calibri" charset="0"/>
              </a:rPr>
              <a:t>So 99.96</a:t>
            </a:r>
            <a:r>
              <a:rPr lang="en-US" sz="2800" dirty="0">
                <a:latin typeface="Calibri" charset="0"/>
              </a:rPr>
              <a:t>% of the possible bigrams were never seen (have zero entries in the table)</a:t>
            </a:r>
          </a:p>
          <a:p>
            <a:pPr eaLnBrk="1" hangingPunct="1"/>
            <a:r>
              <a:rPr lang="en-US" sz="3200" dirty="0" err="1">
                <a:latin typeface="Calibri" charset="0"/>
              </a:rPr>
              <a:t>Quadrigrams</a:t>
            </a:r>
            <a:r>
              <a:rPr lang="en-US" sz="3200" dirty="0">
                <a:latin typeface="Calibri" charset="0"/>
              </a:rPr>
              <a:t> worse:   What's coming out looks like Shakespeare because it </a:t>
            </a:r>
            <a:r>
              <a:rPr lang="en-US" sz="3200" b="1" i="1" dirty="0">
                <a:latin typeface="Calibri" charset="0"/>
              </a:rPr>
              <a:t>is</a:t>
            </a:r>
            <a:r>
              <a:rPr lang="en-US" sz="3200" dirty="0">
                <a:latin typeface="Calibri" charset="0"/>
              </a:rPr>
              <a:t> Shakespeare</a:t>
            </a: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wall street journal is not shakespeare (no offense)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225" y="1504950"/>
            <a:ext cx="8150351" cy="299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06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1066800"/>
          </a:xfrm>
        </p:spPr>
        <p:txBody>
          <a:bodyPr/>
          <a:lstStyle/>
          <a:p>
            <a:r>
              <a:rPr lang="en-US" dirty="0" smtClean="0"/>
              <a:t>Can you guess the author of these random 3-gram sentences?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also point to ninety nine point six billion dollars from two hundred </a:t>
            </a:r>
            <a:r>
              <a:rPr lang="en-US" dirty="0" smtClean="0"/>
              <a:t>four </a:t>
            </a:r>
            <a:r>
              <a:rPr lang="en-US" dirty="0"/>
              <a:t>oh six three percent of the rates of interest stores as Mexico and gram Brazil on market conditions </a:t>
            </a:r>
            <a:endParaRPr lang="en-US" dirty="0" smtClean="0"/>
          </a:p>
          <a:p>
            <a:r>
              <a:rPr lang="en-US" dirty="0"/>
              <a:t>This shall forbid it should be branded, if renown made it empty. </a:t>
            </a:r>
            <a:endParaRPr lang="en-US" dirty="0" smtClean="0"/>
          </a:p>
          <a:p>
            <a:r>
              <a:rPr lang="en-US" dirty="0"/>
              <a:t>“You are uniformly charming!” cried he, with a smile of associating and now and then I bowed and they perceived a chaise and four to wish for.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perils of </a:t>
            </a:r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N-grams only work well for word prediction if the test corpus looks like the training corpus</a:t>
            </a:r>
          </a:p>
          <a:p>
            <a:pPr lvl="1" eaLnBrk="1" hangingPunct="1"/>
            <a:r>
              <a:rPr lang="en-US" sz="2800" dirty="0">
                <a:latin typeface="Calibri" charset="0"/>
              </a:rPr>
              <a:t>In real life, it often doesn’t</a:t>
            </a:r>
          </a:p>
          <a:p>
            <a:pPr lvl="1" eaLnBrk="1" hangingPunct="1"/>
            <a:r>
              <a:rPr lang="en-US" sz="2800" dirty="0">
                <a:latin typeface="Calibri" charset="0"/>
              </a:rPr>
              <a:t>We need to train robust </a:t>
            </a:r>
            <a:r>
              <a:rPr lang="en-US" sz="2800" dirty="0" smtClean="0">
                <a:latin typeface="Calibri" charset="0"/>
              </a:rPr>
              <a:t>models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smtClean="0">
                <a:latin typeface="Calibri" charset="0"/>
              </a:rPr>
              <a:t>that generalize!</a:t>
            </a:r>
          </a:p>
          <a:p>
            <a:pPr lvl="1" eaLnBrk="1" hangingPunct="1"/>
            <a:r>
              <a:rPr lang="en-US" sz="2800" dirty="0" smtClean="0">
                <a:latin typeface="Calibri" charset="0"/>
              </a:rPr>
              <a:t>One kind of generalization: Zeros!</a:t>
            </a:r>
          </a:p>
          <a:p>
            <a:pPr lvl="2"/>
            <a:r>
              <a:rPr lang="en-US" sz="2800" dirty="0" smtClean="0">
                <a:latin typeface="Calibri" charset="0"/>
              </a:rPr>
              <a:t>Things that don’t ever occur in the training set</a:t>
            </a:r>
          </a:p>
          <a:p>
            <a:pPr lvl="3"/>
            <a:r>
              <a:rPr lang="en-US" sz="2800" dirty="0" smtClean="0">
                <a:latin typeface="Calibri" charset="0"/>
              </a:rPr>
              <a:t>But occur in the test set</a:t>
            </a:r>
            <a:endParaRPr lang="en-US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2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sz="3600" dirty="0" smtClean="0">
                <a:latin typeface="Arial" charset="0"/>
                <a:ea typeface="ＭＳ Ｐゴシック" charset="0"/>
                <a:cs typeface="ＭＳ Ｐゴシック" charset="0"/>
              </a:rPr>
              <a:t>Zeros</a:t>
            </a:r>
            <a:endParaRPr lang="en-US" sz="3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139890"/>
            <a:ext cx="5105400" cy="40386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Training set: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allegations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reports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claims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request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3200" dirty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P(“offer” | denied the) = 0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  <a:buFont typeface="Wingdings" charset="0"/>
              <a:buNone/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lnSpc>
                <a:spcPct val="70000"/>
              </a:lnSpc>
              <a:buNone/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758267" y="1123950"/>
            <a:ext cx="4419600" cy="403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Test set</a:t>
            </a:r>
          </a:p>
          <a:p>
            <a:pPr marL="457200" lvl="1" indent="0">
              <a:lnSpc>
                <a:spcPct val="70000"/>
              </a:lnSpc>
              <a:buFont typeface="Times" charset="0"/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offer</a:t>
            </a:r>
          </a:p>
          <a:p>
            <a:pPr marL="457200" lvl="1" indent="0">
              <a:lnSpc>
                <a:spcPct val="70000"/>
              </a:lnSpc>
              <a:buFont typeface="Times" charset="0"/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loan</a:t>
            </a:r>
          </a:p>
        </p:txBody>
      </p:sp>
    </p:spTree>
    <p:extLst>
      <p:ext uri="{BB962C8B-B14F-4D97-AF65-F5344CB8AC3E}">
        <p14:creationId xmlns:p14="http://schemas.microsoft.com/office/powerpoint/2010/main" val="157574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build="p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 probability bigrams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Bigrams with zero probability</a:t>
            </a:r>
          </a:p>
          <a:p>
            <a:pPr lvl="1"/>
            <a:r>
              <a:rPr lang="en-US" dirty="0" smtClean="0"/>
              <a:t>mean that we will assign 0 probability to the test set!</a:t>
            </a:r>
          </a:p>
          <a:p>
            <a:r>
              <a:rPr lang="en-US" dirty="0" smtClean="0"/>
              <a:t>And hence we cannot compute perplexity (can’t divide by 0)!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1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Generalization and zeros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299049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Smoothing: Add-one (Laplace) smoothing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8775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The intuition of smoothing (from Dan Klein)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139890"/>
            <a:ext cx="8229600" cy="40386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sz="1800" dirty="0" smtClean="0">
                <a:latin typeface="Calibri"/>
                <a:ea typeface="ＭＳ Ｐゴシック" charset="0"/>
                <a:cs typeface="Calibri"/>
              </a:rPr>
              <a:t>When we have sparse statistics:</a:t>
            </a:r>
            <a:endParaRPr lang="en-US" sz="18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  <a:buFont typeface="Wingdings" charset="0"/>
              <a:buNone/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r>
              <a:rPr lang="en-US" sz="1800" dirty="0" smtClean="0">
                <a:latin typeface="Calibri"/>
                <a:ea typeface="ＭＳ Ｐゴシック" charset="0"/>
                <a:cs typeface="Calibri"/>
              </a:rPr>
              <a:t>Steal probability mass to generalize better</a:t>
            </a:r>
            <a:endParaRPr lang="en-US" sz="18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marL="0" indent="0" eaLnBrk="1" hangingPunct="1">
              <a:lnSpc>
                <a:spcPct val="70000"/>
              </a:lnSpc>
              <a:buNone/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1447800" y="1428750"/>
            <a:ext cx="2438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P(w | denied the)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3 allegations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2 reports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1 claims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1 request</a:t>
            </a:r>
          </a:p>
          <a:p>
            <a:pPr eaLnBrk="1" hangingPunct="1"/>
            <a:endParaRPr lang="en-US" sz="400" dirty="0">
              <a:latin typeface="Calibri"/>
              <a:cs typeface="Calibri"/>
            </a:endParaRP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7 total</a:t>
            </a:r>
          </a:p>
        </p:txBody>
      </p:sp>
      <p:sp>
        <p:nvSpPr>
          <p:cNvPr id="64541" name="Text Box 30"/>
          <p:cNvSpPr txBox="1">
            <a:spLocks noChangeArrowheads="1"/>
          </p:cNvSpPr>
          <p:nvPr/>
        </p:nvSpPr>
        <p:spPr bwMode="auto">
          <a:xfrm>
            <a:off x="1524000" y="3333750"/>
            <a:ext cx="24384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P(w | denied the)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2.5 allegations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1.5 reports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0.5 claims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0.5 request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</a:t>
            </a:r>
            <a:r>
              <a:rPr lang="en-US" sz="1600" dirty="0">
                <a:solidFill>
                  <a:srgbClr val="CC0000"/>
                </a:solidFill>
                <a:latin typeface="Calibri"/>
                <a:cs typeface="Calibri"/>
              </a:rPr>
              <a:t>2 other</a:t>
            </a:r>
          </a:p>
          <a:p>
            <a:pPr eaLnBrk="1" hangingPunct="1"/>
            <a:endParaRPr lang="en-US" sz="400" dirty="0">
              <a:latin typeface="Calibri"/>
              <a:cs typeface="Calibri"/>
            </a:endParaRP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7 total</a:t>
            </a:r>
          </a:p>
        </p:txBody>
      </p: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4724400" y="1123950"/>
            <a:ext cx="39624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 rot="16200000">
            <a:off x="4305300" y="1847850"/>
            <a:ext cx="1524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allegations</a:t>
            </a: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 rot="16200000">
            <a:off x="4991100" y="207645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reports</a:t>
            </a:r>
          </a:p>
        </p:txBody>
      </p:sp>
      <p:sp>
        <p:nvSpPr>
          <p:cNvPr id="44" name="Rectangle 17"/>
          <p:cNvSpPr>
            <a:spLocks noChangeArrowheads="1"/>
          </p:cNvSpPr>
          <p:nvPr/>
        </p:nvSpPr>
        <p:spPr bwMode="auto">
          <a:xfrm rot="16200000">
            <a:off x="5676900" y="230505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claims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 rot="16200000">
            <a:off x="6423025" y="2052638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attack</a:t>
            </a:r>
          </a:p>
        </p:txBody>
      </p:sp>
      <p:sp>
        <p:nvSpPr>
          <p:cNvPr id="46" name="Rectangle 19"/>
          <p:cNvSpPr>
            <a:spLocks noChangeArrowheads="1"/>
          </p:cNvSpPr>
          <p:nvPr/>
        </p:nvSpPr>
        <p:spPr bwMode="auto">
          <a:xfrm rot="16200000">
            <a:off x="6134100" y="230505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/>
              <a:t>request</a:t>
            </a:r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 rot="16200000">
            <a:off x="6804025" y="2060575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man</a:t>
            </a: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 rot="16200000">
            <a:off x="7185025" y="2060575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outcome</a:t>
            </a:r>
          </a:p>
        </p:txBody>
      </p:sp>
      <p:sp>
        <p:nvSpPr>
          <p:cNvPr id="49" name="Text Box 22"/>
          <p:cNvSpPr txBox="1">
            <a:spLocks noChangeArrowheads="1"/>
          </p:cNvSpPr>
          <p:nvPr/>
        </p:nvSpPr>
        <p:spPr bwMode="auto">
          <a:xfrm>
            <a:off x="8001000" y="211455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/>
              <a:t>…</a:t>
            </a: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auto">
          <a:xfrm>
            <a:off x="4724400" y="3333750"/>
            <a:ext cx="39624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6"/>
          <p:cNvSpPr>
            <a:spLocks noChangeArrowheads="1"/>
          </p:cNvSpPr>
          <p:nvPr/>
        </p:nvSpPr>
        <p:spPr bwMode="auto">
          <a:xfrm rot="16200000">
            <a:off x="4305300" y="4057650"/>
            <a:ext cx="1524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allegations</a:t>
            </a:r>
          </a:p>
        </p:txBody>
      </p:sp>
      <p:sp>
        <p:nvSpPr>
          <p:cNvPr id="52" name="Rectangle 7"/>
          <p:cNvSpPr>
            <a:spLocks noChangeArrowheads="1"/>
          </p:cNvSpPr>
          <p:nvPr/>
        </p:nvSpPr>
        <p:spPr bwMode="auto">
          <a:xfrm rot="16200000">
            <a:off x="4991100" y="428625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40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 rot="16200000">
            <a:off x="5676900" y="451485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400"/>
          </a:p>
        </p:txBody>
      </p:sp>
      <p:sp>
        <p:nvSpPr>
          <p:cNvPr id="54" name="Text Box 9"/>
          <p:cNvSpPr txBox="1">
            <a:spLocks noChangeArrowheads="1"/>
          </p:cNvSpPr>
          <p:nvPr/>
        </p:nvSpPr>
        <p:spPr bwMode="auto">
          <a:xfrm rot="16200000">
            <a:off x="6346825" y="4194175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attack</a:t>
            </a: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 rot="16200000">
            <a:off x="6134100" y="451485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200"/>
          </a:p>
        </p:txBody>
      </p:sp>
      <p:sp>
        <p:nvSpPr>
          <p:cNvPr id="56" name="Text Box 11"/>
          <p:cNvSpPr txBox="1">
            <a:spLocks noChangeArrowheads="1"/>
          </p:cNvSpPr>
          <p:nvPr/>
        </p:nvSpPr>
        <p:spPr bwMode="auto">
          <a:xfrm rot="16200000">
            <a:off x="6759575" y="4194175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man</a:t>
            </a:r>
          </a:p>
        </p:txBody>
      </p:sp>
      <p:sp>
        <p:nvSpPr>
          <p:cNvPr id="57" name="Text Box 12"/>
          <p:cNvSpPr txBox="1">
            <a:spLocks noChangeArrowheads="1"/>
          </p:cNvSpPr>
          <p:nvPr/>
        </p:nvSpPr>
        <p:spPr bwMode="auto">
          <a:xfrm rot="16200000">
            <a:off x="7216775" y="4194175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outcome</a:t>
            </a:r>
          </a:p>
        </p:txBody>
      </p:sp>
      <p:sp>
        <p:nvSpPr>
          <p:cNvPr id="58" name="Text Box 13"/>
          <p:cNvSpPr txBox="1">
            <a:spLocks noChangeArrowheads="1"/>
          </p:cNvSpPr>
          <p:nvPr/>
        </p:nvSpPr>
        <p:spPr bwMode="auto">
          <a:xfrm>
            <a:off x="8001000" y="432435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/>
              <a:t>…</a:t>
            </a:r>
          </a:p>
        </p:txBody>
      </p:sp>
      <p:sp>
        <p:nvSpPr>
          <p:cNvPr id="59" name="Rectangle 23"/>
          <p:cNvSpPr>
            <a:spLocks noChangeArrowheads="1"/>
          </p:cNvSpPr>
          <p:nvPr/>
        </p:nvSpPr>
        <p:spPr bwMode="auto">
          <a:xfrm rot="16200000">
            <a:off x="4419600" y="4171950"/>
            <a:ext cx="12954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allegations</a:t>
            </a:r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 rot="16200000">
            <a:off x="5105400" y="4400550"/>
            <a:ext cx="838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reports</a:t>
            </a:r>
          </a:p>
        </p:txBody>
      </p:sp>
      <p:sp>
        <p:nvSpPr>
          <p:cNvPr id="61" name="Rectangle 25"/>
          <p:cNvSpPr>
            <a:spLocks noChangeArrowheads="1"/>
          </p:cNvSpPr>
          <p:nvPr/>
        </p:nvSpPr>
        <p:spPr bwMode="auto">
          <a:xfrm rot="16200000">
            <a:off x="5753100" y="4591050"/>
            <a:ext cx="457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/>
              <a:t>claims</a:t>
            </a:r>
          </a:p>
        </p:txBody>
      </p:sp>
      <p:sp>
        <p:nvSpPr>
          <p:cNvPr id="62" name="Rectangle 26"/>
          <p:cNvSpPr>
            <a:spLocks noChangeArrowheads="1"/>
          </p:cNvSpPr>
          <p:nvPr/>
        </p:nvSpPr>
        <p:spPr bwMode="auto">
          <a:xfrm rot="16200000">
            <a:off x="6210300" y="4591050"/>
            <a:ext cx="457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request</a:t>
            </a:r>
          </a:p>
        </p:txBody>
      </p:sp>
      <p:sp>
        <p:nvSpPr>
          <p:cNvPr id="63" name="Rectangle 27"/>
          <p:cNvSpPr>
            <a:spLocks noChangeArrowheads="1"/>
          </p:cNvSpPr>
          <p:nvPr/>
        </p:nvSpPr>
        <p:spPr bwMode="auto">
          <a:xfrm rot="16200000">
            <a:off x="6858000" y="4781550"/>
            <a:ext cx="76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000"/>
          </a:p>
        </p:txBody>
      </p:sp>
      <p:sp>
        <p:nvSpPr>
          <p:cNvPr id="64" name="Rectangle 28"/>
          <p:cNvSpPr>
            <a:spLocks noChangeArrowheads="1"/>
          </p:cNvSpPr>
          <p:nvPr/>
        </p:nvSpPr>
        <p:spPr bwMode="auto">
          <a:xfrm rot="16200000">
            <a:off x="7315200" y="4781550"/>
            <a:ext cx="76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000"/>
          </a:p>
        </p:txBody>
      </p:sp>
      <p:sp>
        <p:nvSpPr>
          <p:cNvPr id="65" name="Rectangle 29"/>
          <p:cNvSpPr>
            <a:spLocks noChangeArrowheads="1"/>
          </p:cNvSpPr>
          <p:nvPr/>
        </p:nvSpPr>
        <p:spPr bwMode="auto">
          <a:xfrm rot="16200000">
            <a:off x="7772400" y="4781550"/>
            <a:ext cx="76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640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Reminder: The Chain Rule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Recall the definition of conditional </a:t>
            </a:r>
            <a:r>
              <a:rPr lang="en-US" sz="2800" dirty="0" smtClean="0">
                <a:latin typeface="Calibri" charset="0"/>
              </a:rPr>
              <a:t>probabilities</a:t>
            </a:r>
            <a:endParaRPr lang="en-US" sz="3600" dirty="0">
              <a:latin typeface="Calibri" charset="0"/>
            </a:endParaRPr>
          </a:p>
          <a:p>
            <a:pPr marL="457200" lvl="1" indent="0">
              <a:buNone/>
            </a:pPr>
            <a:r>
              <a:rPr lang="en-US" sz="2400" b="1" dirty="0" smtClean="0">
                <a:latin typeface="Calibri" charset="0"/>
              </a:rPr>
              <a:t>p(B|A) = P(A,B)/P(A)</a:t>
            </a:r>
            <a:r>
              <a:rPr lang="en-US" sz="3600" dirty="0" smtClean="0">
                <a:latin typeface="Calibri" charset="0"/>
              </a:rPr>
              <a:t>	</a:t>
            </a:r>
            <a:r>
              <a:rPr lang="en-US" dirty="0" smtClean="0">
                <a:latin typeface="Calibri" charset="0"/>
              </a:rPr>
              <a:t>Rewriting:   </a:t>
            </a:r>
            <a:r>
              <a:rPr lang="en-US" sz="2400" b="1" dirty="0">
                <a:latin typeface="Calibri" charset="0"/>
              </a:rPr>
              <a:t>P</a:t>
            </a:r>
            <a:r>
              <a:rPr lang="en-US" sz="2400" b="1" dirty="0" smtClean="0">
                <a:latin typeface="Calibri" charset="0"/>
              </a:rPr>
              <a:t>(A,B) = P(A)P(B|A)</a:t>
            </a:r>
          </a:p>
          <a:p>
            <a:pPr marL="457200" lvl="1" indent="0">
              <a:buNone/>
            </a:pPr>
            <a:endParaRPr lang="en-US" dirty="0" smtClean="0">
              <a:latin typeface="Calibri" charset="0"/>
            </a:endParaRPr>
          </a:p>
          <a:p>
            <a:r>
              <a:rPr lang="en-US" sz="2800" dirty="0" smtClean="0">
                <a:latin typeface="Calibri" charset="0"/>
              </a:rPr>
              <a:t>More variables: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alibri" charset="0"/>
              </a:rPr>
              <a:t> P</a:t>
            </a:r>
            <a:r>
              <a:rPr lang="en-US" sz="2400" dirty="0">
                <a:latin typeface="Calibri" charset="0"/>
              </a:rPr>
              <a:t>(A,B,C,D) = P(A)P(B|A)P(C|A,B)P(D|A,B,C)</a:t>
            </a:r>
            <a:endParaRPr lang="en-US" sz="32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The Chain Rule in General</a:t>
            </a:r>
          </a:p>
          <a:p>
            <a:pPr eaLnBrk="1" hangingPunct="1">
              <a:buNone/>
            </a:pPr>
            <a:r>
              <a:rPr lang="en-US" sz="2800" dirty="0">
                <a:latin typeface="Calibri" charset="0"/>
              </a:rPr>
              <a:t>  P(x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,x</a:t>
            </a:r>
            <a:r>
              <a:rPr lang="en-US" sz="2800" baseline="-25000" dirty="0">
                <a:latin typeface="Calibri" charset="0"/>
              </a:rPr>
              <a:t>2</a:t>
            </a:r>
            <a:r>
              <a:rPr lang="en-US" sz="2800" dirty="0">
                <a:latin typeface="Calibri" charset="0"/>
              </a:rPr>
              <a:t>,x</a:t>
            </a:r>
            <a:r>
              <a:rPr lang="en-US" sz="2800" baseline="-25000" dirty="0">
                <a:latin typeface="Calibri" charset="0"/>
              </a:rPr>
              <a:t>3</a:t>
            </a:r>
            <a:r>
              <a:rPr lang="en-US" sz="2800" dirty="0">
                <a:latin typeface="Calibri" charset="0"/>
              </a:rPr>
              <a:t>,…,</a:t>
            </a:r>
            <a:r>
              <a:rPr lang="en-US" sz="2800" dirty="0" err="1">
                <a:latin typeface="Calibri" charset="0"/>
              </a:rPr>
              <a:t>x</a:t>
            </a:r>
            <a:r>
              <a:rPr lang="en-US" sz="2800" baseline="-25000" dirty="0" err="1">
                <a:latin typeface="Calibri" charset="0"/>
              </a:rPr>
              <a:t>n</a:t>
            </a:r>
            <a:r>
              <a:rPr lang="en-US" sz="2800" dirty="0">
                <a:latin typeface="Calibri" charset="0"/>
              </a:rPr>
              <a:t>) = P(x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)P(x</a:t>
            </a:r>
            <a:r>
              <a:rPr lang="en-US" sz="2800" baseline="-25000" dirty="0">
                <a:latin typeface="Calibri" charset="0"/>
              </a:rPr>
              <a:t>2</a:t>
            </a:r>
            <a:r>
              <a:rPr lang="en-US" sz="2800" dirty="0">
                <a:latin typeface="Calibri" charset="0"/>
              </a:rPr>
              <a:t>|x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)P(x</a:t>
            </a:r>
            <a:r>
              <a:rPr lang="en-US" sz="2800" baseline="-25000" dirty="0">
                <a:latin typeface="Calibri" charset="0"/>
              </a:rPr>
              <a:t>3</a:t>
            </a:r>
            <a:r>
              <a:rPr lang="en-US" sz="2800" dirty="0">
                <a:latin typeface="Calibri" charset="0"/>
              </a:rPr>
              <a:t>|x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,x</a:t>
            </a:r>
            <a:r>
              <a:rPr lang="en-US" sz="2800" baseline="-25000" dirty="0">
                <a:latin typeface="Calibri" charset="0"/>
              </a:rPr>
              <a:t>2</a:t>
            </a:r>
            <a:r>
              <a:rPr lang="en-US" sz="2800" dirty="0">
                <a:latin typeface="Calibri" charset="0"/>
              </a:rPr>
              <a:t>)…P(x</a:t>
            </a:r>
            <a:r>
              <a:rPr lang="en-US" sz="2800" baseline="-25000" dirty="0">
                <a:latin typeface="Calibri" charset="0"/>
              </a:rPr>
              <a:t>n</a:t>
            </a:r>
            <a:r>
              <a:rPr lang="en-US" sz="2800" dirty="0">
                <a:latin typeface="Calibri" charset="0"/>
              </a:rPr>
              <a:t>|x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,…,x</a:t>
            </a:r>
            <a:r>
              <a:rPr lang="en-US" sz="2800" baseline="-25000" dirty="0">
                <a:latin typeface="Calibri" charset="0"/>
              </a:rPr>
              <a:t>n-1</a:t>
            </a:r>
            <a:r>
              <a:rPr lang="en-US" sz="2800" dirty="0">
                <a:latin typeface="Calibri" charset="0"/>
              </a:rPr>
              <a:t>)</a:t>
            </a:r>
          </a:p>
          <a:p>
            <a:pPr eaLnBrk="1" hangingPunct="1">
              <a:buFont typeface="Wingdings" charset="2"/>
              <a:buNone/>
            </a:pPr>
            <a:endParaRPr lang="en-US" dirty="0">
              <a:latin typeface="Calibri" charset="0"/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114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110"/>
            <a:ext cx="7162800" cy="968440"/>
          </a:xfrm>
        </p:spPr>
        <p:txBody>
          <a:bodyPr/>
          <a:lstStyle/>
          <a:p>
            <a:pPr eaLnBrk="1" hangingPunct="1"/>
            <a:r>
              <a:rPr lang="en-US" dirty="0" smtClean="0"/>
              <a:t>Add-one estimation</a:t>
            </a:r>
            <a:endParaRPr lang="en-US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Also called </a:t>
            </a:r>
            <a:r>
              <a:rPr lang="en-US" sz="2800" dirty="0" smtClean="0">
                <a:latin typeface="Calibri" charset="0"/>
              </a:rPr>
              <a:t>Laplace smoothing</a:t>
            </a:r>
          </a:p>
          <a:p>
            <a:pPr eaLnBrk="1" hangingPunct="1"/>
            <a:r>
              <a:rPr lang="en-US" sz="2800" dirty="0" smtClean="0">
                <a:latin typeface="Calibri" charset="0"/>
              </a:rPr>
              <a:t>Pretend we saw each word one more time than we did</a:t>
            </a:r>
            <a:endParaRPr lang="en-US" sz="28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Just add one to all the counts!</a:t>
            </a: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MLE estimate:</a:t>
            </a: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eaLnBrk="1" hangingPunct="1"/>
            <a:r>
              <a:rPr lang="en-US" sz="2800" dirty="0" smtClean="0">
                <a:latin typeface="Calibri" charset="0"/>
              </a:rPr>
              <a:t>Add-1 estimate</a:t>
            </a:r>
            <a:r>
              <a:rPr lang="en-US" sz="2800" dirty="0">
                <a:latin typeface="Calibri" charset="0"/>
              </a:rPr>
              <a:t>:</a:t>
            </a:r>
          </a:p>
          <a:p>
            <a:pPr eaLnBrk="1" hangingPunct="1"/>
            <a:endParaRPr lang="en-US" sz="2800" dirty="0">
              <a:latin typeface="Calibri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706786"/>
              </p:ext>
            </p:extLst>
          </p:nvPr>
        </p:nvGraphicFramePr>
        <p:xfrm>
          <a:off x="4038600" y="2871787"/>
          <a:ext cx="37211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871787"/>
                        <a:ext cx="37211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020588"/>
              </p:ext>
            </p:extLst>
          </p:nvPr>
        </p:nvGraphicFramePr>
        <p:xfrm>
          <a:off x="3921125" y="4090988"/>
          <a:ext cx="4249738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Equation" r:id="rId6" imgW="1841500" imgH="431800" progId="Equation.3">
                  <p:embed/>
                </p:oleObj>
              </mc:Choice>
              <mc:Fallback>
                <p:oleObj name="Equation" r:id="rId6" imgW="1841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25" y="4090988"/>
                        <a:ext cx="4249738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237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Maximum Likelihood Estimates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534400" cy="36576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Calibri" charset="0"/>
              </a:rPr>
              <a:t>The maximum likelihood </a:t>
            </a:r>
            <a:r>
              <a:rPr lang="en-US" sz="2000" dirty="0" smtClean="0">
                <a:latin typeface="Calibri" charset="0"/>
              </a:rPr>
              <a:t>estimate</a:t>
            </a:r>
          </a:p>
          <a:p>
            <a:pPr lvl="1"/>
            <a:r>
              <a:rPr lang="en-US" sz="1800" dirty="0" smtClean="0">
                <a:latin typeface="Calibri" charset="0"/>
              </a:rPr>
              <a:t>of </a:t>
            </a:r>
            <a:r>
              <a:rPr lang="en-US" sz="1800" dirty="0">
                <a:latin typeface="Calibri" charset="0"/>
              </a:rPr>
              <a:t>some parameter of a model M from a training set T</a:t>
            </a:r>
          </a:p>
          <a:p>
            <a:pPr lvl="1" eaLnBrk="1" hangingPunct="1"/>
            <a:r>
              <a:rPr lang="en-US" sz="1800" dirty="0" smtClean="0">
                <a:latin typeface="Calibri" charset="0"/>
              </a:rPr>
              <a:t>maximizes </a:t>
            </a:r>
            <a:r>
              <a:rPr lang="en-US" sz="1800" dirty="0">
                <a:latin typeface="Calibri" charset="0"/>
              </a:rPr>
              <a:t>the likelihood of the training set T given the model M</a:t>
            </a:r>
          </a:p>
          <a:p>
            <a:pPr eaLnBrk="1" hangingPunct="1"/>
            <a:r>
              <a:rPr lang="en-US" sz="2000" dirty="0">
                <a:latin typeface="Calibri" charset="0"/>
              </a:rPr>
              <a:t>Suppose the word </a:t>
            </a:r>
            <a:r>
              <a:rPr lang="en-US" sz="2000" dirty="0" smtClean="0">
                <a:latin typeface="Calibri" charset="0"/>
              </a:rPr>
              <a:t>“bagel” occurs </a:t>
            </a:r>
            <a:r>
              <a:rPr lang="en-US" sz="2000" dirty="0">
                <a:latin typeface="Calibri" charset="0"/>
              </a:rPr>
              <a:t>400 times in a corpus of a million </a:t>
            </a:r>
            <a:r>
              <a:rPr lang="en-US" sz="2000" dirty="0" smtClean="0">
                <a:latin typeface="Calibri" charset="0"/>
              </a:rPr>
              <a:t>words</a:t>
            </a:r>
          </a:p>
          <a:p>
            <a:pPr eaLnBrk="1" hangingPunct="1"/>
            <a:r>
              <a:rPr lang="en-US" sz="2000" dirty="0" smtClean="0">
                <a:latin typeface="Calibri" charset="0"/>
              </a:rPr>
              <a:t>What </a:t>
            </a:r>
            <a:r>
              <a:rPr lang="en-US" sz="2000" dirty="0">
                <a:latin typeface="Calibri" charset="0"/>
              </a:rPr>
              <a:t>is the probability that a random word from some other text will be </a:t>
            </a:r>
            <a:r>
              <a:rPr lang="en-US" sz="2000" dirty="0" smtClean="0">
                <a:latin typeface="Calibri" charset="0"/>
              </a:rPr>
              <a:t>“bagel”?</a:t>
            </a:r>
            <a:endParaRPr lang="en-US" sz="2000" dirty="0">
              <a:latin typeface="Calibri" charset="0"/>
            </a:endParaRPr>
          </a:p>
          <a:p>
            <a:pPr eaLnBrk="1" hangingPunct="1"/>
            <a:r>
              <a:rPr lang="en-US" sz="2000" dirty="0">
                <a:latin typeface="Calibri" charset="0"/>
              </a:rPr>
              <a:t>MLE estimate is 400/</a:t>
            </a:r>
            <a:r>
              <a:rPr lang="en-US" sz="2000" dirty="0" smtClean="0">
                <a:latin typeface="Calibri" charset="0"/>
              </a:rPr>
              <a:t>1,000,000 </a:t>
            </a:r>
            <a:r>
              <a:rPr lang="en-US" sz="2000" dirty="0">
                <a:latin typeface="Calibri" charset="0"/>
              </a:rPr>
              <a:t>= .</a:t>
            </a:r>
            <a:r>
              <a:rPr lang="en-US" sz="2000" dirty="0" smtClean="0">
                <a:latin typeface="Calibri" charset="0"/>
              </a:rPr>
              <a:t>0004</a:t>
            </a:r>
            <a:endParaRPr lang="en-US" sz="2000" dirty="0">
              <a:latin typeface="Calibri" charset="0"/>
            </a:endParaRPr>
          </a:p>
          <a:p>
            <a:r>
              <a:rPr lang="en-US" sz="2200" dirty="0">
                <a:latin typeface="Calibri" charset="0"/>
              </a:rPr>
              <a:t>This may be a bad estimate for some other corpus</a:t>
            </a:r>
          </a:p>
          <a:p>
            <a:pPr lvl="1"/>
            <a:r>
              <a:rPr lang="en-US" sz="1800" dirty="0">
                <a:latin typeface="Calibri" charset="0"/>
              </a:rPr>
              <a:t>But it is the </a:t>
            </a:r>
            <a:r>
              <a:rPr lang="en-US" sz="1800" b="1" dirty="0">
                <a:latin typeface="Calibri" charset="0"/>
              </a:rPr>
              <a:t>estimate</a:t>
            </a:r>
            <a:r>
              <a:rPr lang="en-US" sz="1800" dirty="0">
                <a:latin typeface="Calibri" charset="0"/>
              </a:rPr>
              <a:t> that makes it </a:t>
            </a:r>
            <a:r>
              <a:rPr lang="en-US" sz="1800" b="1" dirty="0">
                <a:latin typeface="Calibri" charset="0"/>
              </a:rPr>
              <a:t>most likely</a:t>
            </a:r>
            <a:r>
              <a:rPr lang="en-US" sz="1800" dirty="0">
                <a:latin typeface="Calibri" charset="0"/>
              </a:rPr>
              <a:t> that </a:t>
            </a:r>
            <a:r>
              <a:rPr lang="en-US" sz="1800" dirty="0" smtClean="0">
                <a:latin typeface="Calibri" charset="0"/>
              </a:rPr>
              <a:t>“bagel” </a:t>
            </a:r>
            <a:r>
              <a:rPr lang="en-US" sz="1800" dirty="0">
                <a:latin typeface="Calibri" charset="0"/>
              </a:rPr>
              <a:t>will occur 400 times in a million word corpus.</a:t>
            </a:r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3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Berkeley Restaurant Corpus: Laplace smoothed bigram counts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addone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81150"/>
            <a:ext cx="924560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871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Laplace-smoothed bigrams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4" descr="addon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322510"/>
            <a:ext cx="5486400" cy="1173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laplace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647950"/>
            <a:ext cx="8568505" cy="231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57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Reconstituted counts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4" descr="addone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123950"/>
            <a:ext cx="5715848" cy="102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laplace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326524"/>
            <a:ext cx="8534400" cy="28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6263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Compare with raw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bigram counts</a:t>
            </a:r>
          </a:p>
        </p:txBody>
      </p:sp>
      <p:pic>
        <p:nvPicPr>
          <p:cNvPr id="5" name="Picture 4" descr="ber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942" y="819150"/>
            <a:ext cx="615725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aplace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07678"/>
            <a:ext cx="6400800" cy="213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63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Add-1 estimation is a blunt instrument</a:t>
            </a:r>
            <a:endParaRPr lang="en-US" dirty="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Calibri" charset="0"/>
              </a:rPr>
              <a:t>So add-1 isn’t used </a:t>
            </a:r>
            <a:r>
              <a:rPr lang="en-US" sz="2400" dirty="0">
                <a:latin typeface="Calibri" charset="0"/>
              </a:rPr>
              <a:t>for N-</a:t>
            </a:r>
            <a:r>
              <a:rPr lang="en-US" sz="2400" dirty="0" smtClean="0">
                <a:latin typeface="Calibri" charset="0"/>
              </a:rPr>
              <a:t>grams: </a:t>
            </a:r>
          </a:p>
          <a:p>
            <a:pPr lvl="1"/>
            <a:r>
              <a:rPr lang="en-US" sz="2000" dirty="0" smtClean="0">
                <a:latin typeface="Calibri" charset="0"/>
              </a:rPr>
              <a:t>We’ll see better </a:t>
            </a:r>
            <a:r>
              <a:rPr lang="en-US" sz="2000" dirty="0">
                <a:latin typeface="Calibri" charset="0"/>
              </a:rPr>
              <a:t>methods</a:t>
            </a:r>
          </a:p>
          <a:p>
            <a:pPr eaLnBrk="1" hangingPunct="1"/>
            <a:r>
              <a:rPr lang="en-US" sz="2400" dirty="0" smtClean="0">
                <a:latin typeface="Calibri" charset="0"/>
              </a:rPr>
              <a:t>But add-1 is used </a:t>
            </a:r>
            <a:r>
              <a:rPr lang="en-US" sz="2400" dirty="0">
                <a:latin typeface="Calibri" charset="0"/>
              </a:rPr>
              <a:t>to smooth other </a:t>
            </a:r>
            <a:r>
              <a:rPr lang="en-US" sz="2400" dirty="0" smtClean="0">
                <a:latin typeface="Calibri" charset="0"/>
              </a:rPr>
              <a:t>NLP models</a:t>
            </a:r>
          </a:p>
          <a:p>
            <a:pPr lvl="1"/>
            <a:r>
              <a:rPr lang="en-US" sz="2400" dirty="0" smtClean="0">
                <a:latin typeface="Calibri" charset="0"/>
              </a:rPr>
              <a:t>For text classification </a:t>
            </a:r>
            <a:endParaRPr lang="en-US" sz="2400" dirty="0">
              <a:latin typeface="Calibri" charset="0"/>
            </a:endParaRPr>
          </a:p>
          <a:p>
            <a:pPr lvl="1" eaLnBrk="1" hangingPunct="1"/>
            <a:r>
              <a:rPr lang="en-US" sz="2400" dirty="0" smtClean="0">
                <a:latin typeface="Calibri" charset="0"/>
              </a:rPr>
              <a:t>In domains </a:t>
            </a:r>
            <a:r>
              <a:rPr lang="en-US" sz="2400" dirty="0">
                <a:latin typeface="Calibri" charset="0"/>
              </a:rPr>
              <a:t>where the number of zeros isn’t so huge.</a:t>
            </a:r>
          </a:p>
        </p:txBody>
      </p:sp>
    </p:spTree>
    <p:extLst>
      <p:ext uri="{BB962C8B-B14F-4D97-AF65-F5344CB8AC3E}">
        <p14:creationId xmlns:p14="http://schemas.microsoft.com/office/powerpoint/2010/main" val="29440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Smoothing: Add-one (Laplace) smoothing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425718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Interpolation, </a:t>
            </a:r>
            <a:r>
              <a:rPr lang="en-US" sz="3200" dirty="0" err="1" smtClean="0">
                <a:solidFill>
                  <a:srgbClr val="A50021"/>
                </a:solidFill>
                <a:latin typeface="Calibri" charset="0"/>
              </a:rPr>
              <a:t>Backoff</a:t>
            </a: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, and Web-Scale LMs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 dirty="0"/>
              <a:t/>
            </a:r>
            <a:br>
              <a:rPr sz="4400" dirty="0"/>
            </a:br>
            <a:r>
              <a:rPr lang="en-US" sz="4400" dirty="0"/>
              <a:t>Language Modeling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7099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Backoff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and Interpolation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0"/>
              </a:rPr>
              <a:t>Sometimes it helps to use </a:t>
            </a:r>
            <a:r>
              <a:rPr lang="en-US" b="1" dirty="0" smtClean="0">
                <a:ea typeface="ＭＳ Ｐゴシック" charset="0"/>
              </a:rPr>
              <a:t>less</a:t>
            </a:r>
            <a:r>
              <a:rPr lang="en-US" dirty="0" smtClean="0">
                <a:ea typeface="ＭＳ Ｐゴシック" charset="0"/>
              </a:rPr>
              <a:t> context</a:t>
            </a:r>
            <a:endParaRPr lang="en-US" altLang="ja-JP" dirty="0">
              <a:ea typeface="ＭＳ Ｐゴシック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C</a:t>
            </a:r>
            <a:r>
              <a:rPr lang="en-US" dirty="0" smtClean="0">
                <a:ea typeface="ＭＳ Ｐゴシック" charset="0"/>
              </a:rPr>
              <a:t>ondition </a:t>
            </a:r>
            <a:r>
              <a:rPr lang="en-US" dirty="0">
                <a:ea typeface="ＭＳ Ｐゴシック" charset="0"/>
              </a:rPr>
              <a:t>on </a:t>
            </a:r>
            <a:r>
              <a:rPr lang="en-US" dirty="0" smtClean="0">
                <a:ea typeface="ＭＳ Ｐゴシック" charset="0"/>
              </a:rPr>
              <a:t>less context for contexts you haven’</a:t>
            </a:r>
            <a:r>
              <a:rPr lang="en-US" altLang="ja-JP" dirty="0" smtClean="0">
                <a:ea typeface="ＭＳ Ｐゴシック" charset="0"/>
              </a:rPr>
              <a:t>t </a:t>
            </a:r>
            <a:r>
              <a:rPr lang="en-US" altLang="ja-JP" dirty="0">
                <a:ea typeface="ＭＳ Ｐゴシック" charset="0"/>
              </a:rPr>
              <a:t>learned much about </a:t>
            </a:r>
            <a:endParaRPr lang="en-US" b="1" dirty="0">
              <a:ea typeface="ＭＳ Ｐゴシック" charset="0"/>
            </a:endParaRPr>
          </a:p>
          <a:p>
            <a:pPr eaLnBrk="1" hangingPunct="1"/>
            <a:r>
              <a:rPr lang="en-US" b="1" dirty="0" err="1">
                <a:ea typeface="ＭＳ Ｐゴシック" charset="0"/>
              </a:rPr>
              <a:t>Backoff</a:t>
            </a:r>
            <a:r>
              <a:rPr lang="en-US" b="1" dirty="0">
                <a:ea typeface="ＭＳ Ｐゴシック" charset="0"/>
              </a:rPr>
              <a:t>: </a:t>
            </a:r>
            <a:endParaRPr lang="en-US" b="1" dirty="0" smtClean="0">
              <a:ea typeface="ＭＳ Ｐゴシック" charset="0"/>
            </a:endParaRPr>
          </a:p>
          <a:p>
            <a:pPr lvl="1"/>
            <a:r>
              <a:rPr lang="en-US" dirty="0" smtClean="0">
                <a:ea typeface="ＭＳ Ｐゴシック" charset="0"/>
              </a:rPr>
              <a:t>use </a:t>
            </a:r>
            <a:r>
              <a:rPr lang="en-US" dirty="0">
                <a:ea typeface="ＭＳ Ｐゴシック" charset="0"/>
              </a:rPr>
              <a:t>trigram if you have </a:t>
            </a:r>
            <a:r>
              <a:rPr lang="en-US" dirty="0" smtClean="0">
                <a:ea typeface="ＭＳ Ｐゴシック" charset="0"/>
              </a:rPr>
              <a:t>good evidence,</a:t>
            </a:r>
          </a:p>
          <a:p>
            <a:pPr lvl="1"/>
            <a:r>
              <a:rPr lang="en-US" dirty="0" smtClean="0">
                <a:ea typeface="ＭＳ Ｐゴシック" charset="0"/>
              </a:rPr>
              <a:t>otherwise </a:t>
            </a:r>
            <a:r>
              <a:rPr lang="en-US" dirty="0">
                <a:ea typeface="ＭＳ Ｐゴシック" charset="0"/>
              </a:rPr>
              <a:t>bigram, otherwise unigram</a:t>
            </a:r>
          </a:p>
          <a:p>
            <a:pPr eaLnBrk="1" hangingPunct="1"/>
            <a:r>
              <a:rPr lang="en-US" b="1" dirty="0">
                <a:ea typeface="ＭＳ Ｐゴシック" charset="0"/>
              </a:rPr>
              <a:t>Interpolation: </a:t>
            </a:r>
            <a:endParaRPr lang="en-US" b="1" dirty="0" smtClean="0">
              <a:ea typeface="ＭＳ Ｐゴシック" charset="0"/>
            </a:endParaRPr>
          </a:p>
          <a:p>
            <a:pPr lvl="1"/>
            <a:r>
              <a:rPr lang="en-US" dirty="0" smtClean="0">
                <a:ea typeface="ＭＳ Ｐゴシック" charset="0"/>
              </a:rPr>
              <a:t>mix unigram, bigram, trigram</a:t>
            </a:r>
          </a:p>
          <a:p>
            <a:pPr lvl="1"/>
            <a:endParaRPr lang="en-US" dirty="0" smtClean="0">
              <a:ea typeface="ＭＳ Ｐゴシック" charset="0"/>
            </a:endParaRPr>
          </a:p>
          <a:p>
            <a:r>
              <a:rPr lang="en-US" dirty="0" smtClean="0">
                <a:ea typeface="ＭＳ Ｐゴシック" charset="0"/>
              </a:rPr>
              <a:t>Interpolation works better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0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The Chain Rule applied to compute joint probability of words in sentence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>
              <a:buNone/>
            </a:pPr>
            <a:endParaRPr lang="en-US" dirty="0">
              <a:latin typeface="Calibri" charset="0"/>
            </a:endParaRPr>
          </a:p>
          <a:p>
            <a:pPr eaLnBrk="1" hangingPunct="1">
              <a:buNone/>
            </a:pPr>
            <a:endParaRPr lang="en-US" sz="2800" dirty="0">
              <a:latin typeface="Calibri" charset="0"/>
            </a:endParaRPr>
          </a:p>
          <a:p>
            <a:pPr eaLnBrk="1" hangingPunct="1">
              <a:buNone/>
            </a:pPr>
            <a:endParaRPr lang="en-US" sz="2800" dirty="0">
              <a:latin typeface="Calibri" charset="0"/>
            </a:endParaRPr>
          </a:p>
          <a:p>
            <a:pPr eaLnBrk="1" hangingPunct="1">
              <a:buNone/>
            </a:pPr>
            <a:r>
              <a:rPr lang="en-US" sz="2800" dirty="0">
                <a:latin typeface="Calibri" charset="0"/>
              </a:rPr>
              <a:t>P(“its water is so transparent”) =</a:t>
            </a:r>
          </a:p>
          <a:p>
            <a:pPr eaLnBrk="1" hangingPunct="1">
              <a:buFont typeface="Time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P(its) × P(</a:t>
            </a:r>
            <a:r>
              <a:rPr lang="en-US" sz="2800" dirty="0" err="1">
                <a:solidFill>
                  <a:srgbClr val="404040"/>
                </a:solidFill>
                <a:latin typeface="Calibri" charset="0"/>
              </a:rPr>
              <a:t>water|its</a:t>
            </a: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) ×  P(</a:t>
            </a:r>
            <a:r>
              <a:rPr lang="en-US" sz="2800" dirty="0" err="1">
                <a:solidFill>
                  <a:srgbClr val="404040"/>
                </a:solidFill>
                <a:latin typeface="Calibri" charset="0"/>
              </a:rPr>
              <a:t>is|its</a:t>
            </a: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 water) </a:t>
            </a:r>
          </a:p>
          <a:p>
            <a:pPr eaLnBrk="1" hangingPunct="1">
              <a:buFont typeface="Times" charset="0"/>
              <a:buNone/>
            </a:pP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         ×  P(</a:t>
            </a:r>
            <a:r>
              <a:rPr lang="en-US" sz="2800" dirty="0" err="1">
                <a:solidFill>
                  <a:srgbClr val="404040"/>
                </a:solidFill>
                <a:latin typeface="Calibri" charset="0"/>
              </a:rPr>
              <a:t>so|its</a:t>
            </a: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 water is) ×  P(</a:t>
            </a:r>
            <a:r>
              <a:rPr lang="en-US" sz="2800" dirty="0" err="1">
                <a:solidFill>
                  <a:srgbClr val="404040"/>
                </a:solidFill>
                <a:latin typeface="Calibri" charset="0"/>
              </a:rPr>
              <a:t>transparent|its</a:t>
            </a: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 water is so)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636526"/>
              </p:ext>
            </p:extLst>
          </p:nvPr>
        </p:nvGraphicFramePr>
        <p:xfrm>
          <a:off x="1295400" y="1809750"/>
          <a:ext cx="65532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Equation" r:id="rId4" imgW="2387600" imgH="355600" progId="Equation.3">
                  <p:embed/>
                </p:oleObj>
              </mc:Choice>
              <mc:Fallback>
                <p:oleObj name="Equation" r:id="rId4" imgW="23876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809750"/>
                        <a:ext cx="6553200" cy="9794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62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Linear Interpolation</a:t>
            </a:r>
            <a:endParaRPr lang="en-US" dirty="0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52550"/>
            <a:ext cx="8534400" cy="333375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Simple interpolation</a:t>
            </a: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marL="0" indent="0" eaLnBrk="1" hangingPunct="1">
              <a:buNone/>
            </a:pPr>
            <a:endParaRPr lang="en-US" sz="28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Lambdas conditional on context: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949271"/>
            <a:ext cx="3657600" cy="991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interp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3486150"/>
            <a:ext cx="4992027" cy="1424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400" y="2076244"/>
            <a:ext cx="1331728" cy="81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69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to set the lambdas?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76350"/>
            <a:ext cx="8763000" cy="37338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Use a </a:t>
            </a:r>
            <a:r>
              <a:rPr lang="en-US" b="1" dirty="0">
                <a:latin typeface="Calibri" charset="0"/>
              </a:rPr>
              <a:t>held-out</a:t>
            </a:r>
            <a:r>
              <a:rPr lang="en-US" dirty="0">
                <a:latin typeface="Calibri" charset="0"/>
              </a:rPr>
              <a:t> corpus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Choose </a:t>
            </a:r>
            <a:r>
              <a:rPr lang="en-US" dirty="0" err="1" smtClean="0">
                <a:latin typeface="Calibri" charset="0"/>
              </a:rPr>
              <a:t>λs</a:t>
            </a:r>
            <a:r>
              <a:rPr lang="en-US" dirty="0" smtClean="0">
                <a:latin typeface="Calibri" charset="0"/>
              </a:rPr>
              <a:t> to maximize </a:t>
            </a:r>
            <a:r>
              <a:rPr lang="en-US" dirty="0">
                <a:latin typeface="Calibri" charset="0"/>
              </a:rPr>
              <a:t>the probability of </a:t>
            </a:r>
            <a:r>
              <a:rPr lang="en-US" dirty="0" smtClean="0">
                <a:latin typeface="Calibri" charset="0"/>
              </a:rPr>
              <a:t>held</a:t>
            </a:r>
            <a:r>
              <a:rPr lang="en-US" dirty="0">
                <a:latin typeface="Calibri" charset="0"/>
              </a:rPr>
              <a:t>-out </a:t>
            </a:r>
            <a:r>
              <a:rPr lang="en-US" dirty="0" smtClean="0">
                <a:latin typeface="Calibri" charset="0"/>
              </a:rPr>
              <a:t>data:</a:t>
            </a:r>
            <a:endParaRPr lang="en-US" dirty="0">
              <a:latin typeface="Calibri" charset="0"/>
            </a:endParaRPr>
          </a:p>
          <a:p>
            <a:pPr lvl="1" eaLnBrk="1" hangingPunct="1"/>
            <a:r>
              <a:rPr lang="en-US" sz="2400" dirty="0" smtClean="0">
                <a:latin typeface="Calibri" charset="0"/>
              </a:rPr>
              <a:t>Fix the </a:t>
            </a:r>
            <a:r>
              <a:rPr lang="en-US" sz="2400" dirty="0">
                <a:latin typeface="Calibri" charset="0"/>
              </a:rPr>
              <a:t>N-gram </a:t>
            </a:r>
            <a:r>
              <a:rPr lang="en-US" sz="2400" dirty="0" smtClean="0">
                <a:latin typeface="Calibri" charset="0"/>
              </a:rPr>
              <a:t>probabilities (on the training data)</a:t>
            </a:r>
            <a:endParaRPr lang="en-US" sz="2400" dirty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Then search for </a:t>
            </a:r>
            <a:r>
              <a:rPr lang="en-US" sz="2400" dirty="0" err="1" smtClean="0">
                <a:latin typeface="Calibri" charset="0"/>
              </a:rPr>
              <a:t>λs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that give largest probability to held-out set:</a:t>
            </a:r>
          </a:p>
          <a:p>
            <a:pPr lvl="1" eaLnBrk="1" hangingPunct="1"/>
            <a:endParaRPr lang="en-US" sz="2400" dirty="0">
              <a:latin typeface="Calibri" charset="0"/>
            </a:endParaRPr>
          </a:p>
        </p:txBody>
      </p:sp>
      <p:sp>
        <p:nvSpPr>
          <p:cNvPr id="4" name="Round Single Corner Rectangle 3"/>
          <p:cNvSpPr/>
          <p:nvPr/>
        </p:nvSpPr>
        <p:spPr>
          <a:xfrm>
            <a:off x="533400" y="1733550"/>
            <a:ext cx="3505200" cy="762000"/>
          </a:xfrm>
          <a:prstGeom prst="round1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Training Data</a:t>
            </a:r>
          </a:p>
        </p:txBody>
      </p:sp>
      <p:sp>
        <p:nvSpPr>
          <p:cNvPr id="5" name="Round Single Corner Rectangle 4"/>
          <p:cNvSpPr/>
          <p:nvPr/>
        </p:nvSpPr>
        <p:spPr>
          <a:xfrm>
            <a:off x="4267200" y="1733550"/>
            <a:ext cx="1325217" cy="762000"/>
          </a:xfrm>
          <a:prstGeom prst="round1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Held-Out Data</a:t>
            </a:r>
          </a:p>
        </p:txBody>
      </p:sp>
      <p:sp>
        <p:nvSpPr>
          <p:cNvPr id="6" name="Round Single Corner Rectangle 5"/>
          <p:cNvSpPr/>
          <p:nvPr/>
        </p:nvSpPr>
        <p:spPr>
          <a:xfrm>
            <a:off x="5791200" y="1733550"/>
            <a:ext cx="1482436" cy="762000"/>
          </a:xfrm>
          <a:prstGeom prst="round1Rect">
            <a:avLst>
              <a:gd name="adj" fmla="val 0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</a:t>
            </a:r>
          </a:p>
          <a:p>
            <a:pPr algn="ctr"/>
            <a:r>
              <a:rPr lang="en-US" sz="2400" dirty="0"/>
              <a:t>Data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164987"/>
              </p:ext>
            </p:extLst>
          </p:nvPr>
        </p:nvGraphicFramePr>
        <p:xfrm>
          <a:off x="1219200" y="4171950"/>
          <a:ext cx="6723063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1" name="Equation" r:id="rId3" imgW="3149600" imgH="368300" progId="Equation.3">
                  <p:embed/>
                </p:oleObj>
              </mc:Choice>
              <mc:Fallback>
                <p:oleObj name="Equation" r:id="rId3" imgW="31496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171950"/>
                        <a:ext cx="6723063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110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Unknown words: Open versus closed vocabulary tasks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00150"/>
            <a:ext cx="8534400" cy="3333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If we know all the words in advanced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Vocabulary V is fixed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Closed vocabulary task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Often we don’t know this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>
                <a:latin typeface="Calibri" charset="0"/>
              </a:rPr>
              <a:t>Out Of Vocabulary</a:t>
            </a:r>
            <a:r>
              <a:rPr lang="en-US" sz="1800" dirty="0">
                <a:latin typeface="Calibri" charset="0"/>
              </a:rPr>
              <a:t> = OOV words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Open vocabulary task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Instead: create an unknown word token &lt;UNK&gt;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Training of &lt;UNK&gt; probabilities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Create a fixed lexicon L of size V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At text normalization phase, any training word not in L changed to  &lt;UNK&gt;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Now we train its probabilities like a normal word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At decoding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If text input: Use UNK probabilities for any word not in training</a:t>
            </a:r>
          </a:p>
        </p:txBody>
      </p:sp>
    </p:spTree>
    <p:extLst>
      <p:ext uri="{BB962C8B-B14F-4D97-AF65-F5344CB8AC3E}">
        <p14:creationId xmlns:p14="http://schemas.microsoft.com/office/powerpoint/2010/main" val="113099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Huge web-scale n-grams</a:t>
            </a:r>
            <a:endParaRPr lang="en-US" dirty="0"/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How to deal with, e.g., Google N-gram corpus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Pruning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Only store N-grams with count &gt; threshold.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Remove singletons of higher-order n-grams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Entropy-based pruning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Efficiency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Efficient data structures like tries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Bloom filters: approximate language models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Store words as indexes, not strings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Use Huffman coding to fit large numbers of words into two bytes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Quantize probabilities (4-8 bits instead of 8-byte float)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5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 for Web-scale 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“Stupid </a:t>
            </a:r>
            <a:r>
              <a:rPr lang="en-US" sz="2800" dirty="0" err="1" smtClean="0"/>
              <a:t>backoff</a:t>
            </a:r>
            <a:r>
              <a:rPr lang="en-US" sz="2800" dirty="0" smtClean="0"/>
              <a:t>” (</a:t>
            </a:r>
            <a:r>
              <a:rPr lang="en-US" sz="2800" dirty="0" err="1" smtClean="0"/>
              <a:t>Brants</a:t>
            </a:r>
            <a:r>
              <a:rPr lang="en-US" sz="2800" dirty="0" smtClean="0"/>
              <a:t> </a:t>
            </a:r>
            <a:r>
              <a:rPr lang="en-US" sz="2800" i="1" dirty="0" smtClean="0"/>
              <a:t>et al</a:t>
            </a:r>
            <a:r>
              <a:rPr lang="en-US" sz="2800" dirty="0" smtClean="0"/>
              <a:t>. 2007)</a:t>
            </a:r>
          </a:p>
          <a:p>
            <a:r>
              <a:rPr lang="en-US" sz="2800" dirty="0" smtClean="0"/>
              <a:t>No discounting, just use relative frequencies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418438"/>
              </p:ext>
            </p:extLst>
          </p:nvPr>
        </p:nvGraphicFramePr>
        <p:xfrm>
          <a:off x="1255713" y="2495550"/>
          <a:ext cx="586105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3" name="Equation" r:id="rId3" imgW="3175000" imgH="825500" progId="Equation.3">
                  <p:embed/>
                </p:oleObj>
              </mc:Choice>
              <mc:Fallback>
                <p:oleObj name="Equation" r:id="rId3" imgW="31750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5713" y="2495550"/>
                        <a:ext cx="586105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20148"/>
              </p:ext>
            </p:extLst>
          </p:nvPr>
        </p:nvGraphicFramePr>
        <p:xfrm>
          <a:off x="1535113" y="4171950"/>
          <a:ext cx="210661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4" name="Equation" r:id="rId5" imgW="1117600" imgH="393700" progId="Equation.3">
                  <p:embed/>
                </p:oleObj>
              </mc:Choice>
              <mc:Fallback>
                <p:oleObj name="Equation" r:id="rId5" imgW="1117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5113" y="4171950"/>
                        <a:ext cx="2106612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529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N-gram Smoothing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Add-1 smoothing:</a:t>
            </a:r>
          </a:p>
          <a:p>
            <a:pPr lvl="1"/>
            <a:r>
              <a:rPr lang="en-US" sz="2400" dirty="0"/>
              <a:t>OK for text categorization, not for language modeling</a:t>
            </a:r>
          </a:p>
          <a:p>
            <a:r>
              <a:rPr lang="en-US" sz="2800" dirty="0" smtClean="0"/>
              <a:t>The most commonly used method:</a:t>
            </a:r>
          </a:p>
          <a:p>
            <a:pPr lvl="1"/>
            <a:r>
              <a:rPr lang="en-US" sz="2400" dirty="0" smtClean="0"/>
              <a:t>Extended Interpolated </a:t>
            </a:r>
            <a:r>
              <a:rPr lang="en-US" sz="2400" dirty="0" err="1" smtClean="0"/>
              <a:t>Kneser</a:t>
            </a:r>
            <a:r>
              <a:rPr lang="en-US" sz="2400" dirty="0" smtClean="0"/>
              <a:t>-Ney</a:t>
            </a:r>
          </a:p>
          <a:p>
            <a:r>
              <a:rPr lang="en-US" sz="2800" dirty="0" smtClean="0"/>
              <a:t>For very large N-grams like the Web:</a:t>
            </a:r>
          </a:p>
          <a:p>
            <a:pPr lvl="1"/>
            <a:r>
              <a:rPr lang="en-US" sz="2400" dirty="0" smtClean="0"/>
              <a:t>Stupid </a:t>
            </a:r>
            <a:r>
              <a:rPr lang="en-US" sz="2400" dirty="0" err="1" smtClean="0"/>
              <a:t>backoff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Advanced Language Modeling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52550"/>
            <a:ext cx="7391400" cy="35052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  <a:cs typeface="Calibri"/>
              </a:rPr>
              <a:t>Discriminative </a:t>
            </a:r>
            <a:r>
              <a:rPr lang="en-US" dirty="0">
                <a:ea typeface="ＭＳ Ｐゴシック" charset="0"/>
                <a:cs typeface="Calibri"/>
              </a:rPr>
              <a:t>models</a:t>
            </a:r>
            <a:r>
              <a:rPr lang="en-US" dirty="0" smtClean="0">
                <a:ea typeface="ＭＳ Ｐゴシック" charset="0"/>
                <a:cs typeface="Calibri"/>
              </a:rPr>
              <a:t>:</a:t>
            </a:r>
          </a:p>
          <a:p>
            <a:pPr lvl="1"/>
            <a:r>
              <a:rPr lang="en-US" dirty="0" smtClean="0">
                <a:ea typeface="ＭＳ Ｐゴシック" charset="0"/>
                <a:cs typeface="Calibri"/>
              </a:rPr>
              <a:t> </a:t>
            </a:r>
            <a:r>
              <a:rPr lang="en-US" dirty="0">
                <a:ea typeface="ＭＳ Ｐゴシック" charset="0"/>
                <a:cs typeface="Calibri"/>
              </a:rPr>
              <a:t>choose n-gram weights to improve a task, not to fit the  training </a:t>
            </a:r>
            <a:r>
              <a:rPr lang="en-US" dirty="0" smtClean="0">
                <a:ea typeface="ＭＳ Ｐゴシック" charset="0"/>
                <a:cs typeface="Calibri"/>
              </a:rPr>
              <a:t>set</a:t>
            </a:r>
          </a:p>
          <a:p>
            <a:r>
              <a:rPr lang="en-US" dirty="0">
                <a:ea typeface="ＭＳ Ｐゴシック" charset="0"/>
                <a:cs typeface="Calibri"/>
              </a:rPr>
              <a:t>Parsing-based </a:t>
            </a:r>
            <a:r>
              <a:rPr lang="en-US" dirty="0" smtClean="0">
                <a:ea typeface="ＭＳ Ｐゴシック" charset="0"/>
                <a:cs typeface="Calibri"/>
              </a:rPr>
              <a:t>models</a:t>
            </a:r>
            <a:endParaRPr lang="en-US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ea typeface="ＭＳ Ｐゴシック" charset="0"/>
                <a:cs typeface="Calibri"/>
              </a:rPr>
              <a:t>Caching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Models</a:t>
            </a:r>
          </a:p>
          <a:p>
            <a:pPr lvl="1" eaLnBrk="1" hangingPunct="1"/>
            <a:r>
              <a:rPr lang="en-US" dirty="0" smtClean="0">
                <a:latin typeface="Calibri"/>
                <a:ea typeface="ＭＳ Ｐゴシック" charset="0"/>
                <a:cs typeface="Calibri"/>
              </a:rPr>
              <a:t>Recently used words are more likely to appear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 eaLnBrk="1" hangingPunct="1"/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marL="457200" lvl="1" indent="0" eaLnBrk="1" hangingPunct="1">
              <a:buNone/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 eaLnBrk="1" hangingPunct="1"/>
            <a:r>
              <a:rPr lang="en-US" dirty="0" smtClean="0">
                <a:latin typeface="Calibri"/>
                <a:ea typeface="ＭＳ Ｐゴシック" charset="0"/>
                <a:cs typeface="Calibri"/>
              </a:rPr>
              <a:t>These perform very poorly for speech recognition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(why?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)</a:t>
            </a:r>
            <a:endParaRPr lang="en-US" sz="2400" dirty="0" smtClean="0">
              <a:latin typeface="Calibri"/>
              <a:ea typeface="ＭＳ Ｐゴシック" charset="0"/>
              <a:cs typeface="Calibri"/>
            </a:endParaRPr>
          </a:p>
          <a:p>
            <a:pPr marL="0" indent="0" eaLnBrk="1" hangingPunct="1">
              <a:buNone/>
            </a:pPr>
            <a:endParaRPr lang="en-US" sz="1800" dirty="0">
              <a:latin typeface="Calibri"/>
              <a:ea typeface="ＭＳ Ｐゴシック" charset="0"/>
              <a:cs typeface="Calibri"/>
            </a:endParaRPr>
          </a:p>
        </p:txBody>
      </p:sp>
      <p:graphicFrame>
        <p:nvGraphicFramePr>
          <p:cNvPr id="8806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670630"/>
              </p:ext>
            </p:extLst>
          </p:nvPr>
        </p:nvGraphicFramePr>
        <p:xfrm>
          <a:off x="1676400" y="3783169"/>
          <a:ext cx="5245100" cy="617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9" name="Equation" r:id="rId4" imgW="3670300" imgH="431800" progId="Equation.3">
                  <p:embed/>
                </p:oleObj>
              </mc:Choice>
              <mc:Fallback>
                <p:oleObj name="Equation" r:id="rId4" imgW="3670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83169"/>
                        <a:ext cx="5245100" cy="617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526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Interpolation, </a:t>
            </a:r>
            <a:r>
              <a:rPr lang="en-US" sz="3200" dirty="0" err="1" smtClean="0">
                <a:solidFill>
                  <a:srgbClr val="A50021"/>
                </a:solidFill>
                <a:latin typeface="Calibri" charset="0"/>
              </a:rPr>
              <a:t>Backoff</a:t>
            </a: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, and Web-Scale LMs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 dirty="0"/>
              <a:t/>
            </a:r>
            <a:br>
              <a:rPr sz="4400" dirty="0"/>
            </a:br>
            <a:r>
              <a:rPr lang="en-US" sz="4400" dirty="0"/>
              <a:t>Language Modeling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25744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0" y="819150"/>
            <a:ext cx="3890964" cy="1371600"/>
          </a:xfrm>
        </p:spPr>
        <p:txBody>
          <a:bodyPr/>
          <a:lstStyle/>
          <a:p>
            <a:pPr eaLnBrk="1" hangingPunct="1"/>
            <a:r>
              <a:rPr lang="en-US" sz="4400" dirty="0" smtClean="0">
                <a:latin typeface="Lucida Sans" charset="0"/>
                <a:ea typeface="ＭＳ Ｐゴシック" charset="0"/>
                <a:cs typeface="ＭＳ Ｐゴシック" charset="0"/>
              </a:rPr>
              <a:t>Language Modeling</a:t>
            </a:r>
            <a:endParaRPr lang="en-US" sz="44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114800" y="2876550"/>
            <a:ext cx="48768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200" dirty="0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Advanced: </a:t>
            </a:r>
          </a:p>
          <a:p>
            <a:pPr eaLnBrk="1" hangingPunct="1">
              <a:buFont typeface="Times" charset="0"/>
              <a:buNone/>
            </a:pPr>
            <a:r>
              <a:rPr lang="en-US" sz="3200" dirty="0" err="1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sz="3200" dirty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3200" dirty="0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Ney Smoothing</a:t>
            </a:r>
          </a:p>
        </p:txBody>
      </p:sp>
    </p:spTree>
    <p:extLst>
      <p:ext uri="{BB962C8B-B14F-4D97-AF65-F5344CB8AC3E}">
        <p14:creationId xmlns:p14="http://schemas.microsoft.com/office/powerpoint/2010/main" val="120859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Absolute discounting: just subtract a little from each count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00150"/>
            <a:ext cx="5334000" cy="380999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Suppose we wanted to subtract a little from a count of 4 to save probability mass for the zeros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How much to subtract ?</a:t>
            </a:r>
          </a:p>
          <a:p>
            <a:pPr>
              <a:lnSpc>
                <a:spcPct val="90000"/>
              </a:lnSpc>
            </a:pPr>
            <a:endParaRPr lang="en-US" sz="1200" dirty="0" smtClean="0"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charset="0"/>
                <a:cs typeface="Calibri"/>
              </a:rPr>
              <a:t>Church </a:t>
            </a:r>
            <a:r>
              <a:rPr lang="en-US" dirty="0">
                <a:ea typeface="ＭＳ Ｐゴシック" charset="0"/>
                <a:cs typeface="Calibri"/>
              </a:rPr>
              <a:t>and Gale (1991</a:t>
            </a:r>
            <a:r>
              <a:rPr lang="en-US" dirty="0" smtClean="0">
                <a:ea typeface="ＭＳ Ｐゴシック" charset="0"/>
                <a:cs typeface="Calibri"/>
              </a:rPr>
              <a:t>)’s clever idea</a:t>
            </a:r>
            <a:endParaRPr lang="en-US" dirty="0"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charset="0"/>
                <a:cs typeface="Calibri"/>
              </a:rPr>
              <a:t>Divide up 22 </a:t>
            </a:r>
            <a:r>
              <a:rPr lang="en-US" dirty="0">
                <a:ea typeface="ＭＳ Ｐゴシック" charset="0"/>
                <a:cs typeface="Calibri"/>
              </a:rPr>
              <a:t>million words of AP </a:t>
            </a:r>
            <a:r>
              <a:rPr lang="en-US" dirty="0" smtClean="0">
                <a:ea typeface="ＭＳ Ｐゴシック" charset="0"/>
                <a:cs typeface="Calibri"/>
              </a:rPr>
              <a:t>Newswire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charset="0"/>
                <a:cs typeface="Calibri"/>
              </a:rPr>
              <a:t>Training and held-out set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  <a:cs typeface="Calibri"/>
              </a:rPr>
              <a:t>f</a:t>
            </a:r>
            <a:r>
              <a:rPr lang="en-US" dirty="0" smtClean="0">
                <a:ea typeface="ＭＳ Ｐゴシック" charset="0"/>
                <a:cs typeface="Calibri"/>
              </a:rPr>
              <a:t>or each bigram in the training set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charset="0"/>
                <a:cs typeface="Calibri"/>
              </a:rPr>
              <a:t>see the actual count in the held-out set!</a:t>
            </a:r>
            <a:endParaRPr lang="en-US" dirty="0"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ea typeface="ＭＳ Ｐゴシック" charset="0"/>
                <a:cs typeface="Calibri"/>
              </a:rPr>
              <a:t>It sure looks like c* = (c - .75)</a:t>
            </a:r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>
              <a:latin typeface="Calibri"/>
              <a:ea typeface="ＭＳ Ｐゴシック" charset="0"/>
              <a:cs typeface="Calibri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ea typeface="ＭＳ Ｐゴシック" charset="0"/>
              <a:cs typeface="Calibri"/>
            </a:endParaRPr>
          </a:p>
        </p:txBody>
      </p:sp>
      <p:graphicFrame>
        <p:nvGraphicFramePr>
          <p:cNvPr id="1472517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677197"/>
              </p:ext>
            </p:extLst>
          </p:nvPr>
        </p:nvGraphicFramePr>
        <p:xfrm>
          <a:off x="5867400" y="1200150"/>
          <a:ext cx="3200400" cy="3717036"/>
        </p:xfrm>
        <a:graphic>
          <a:graphicData uri="http://schemas.openxmlformats.org/drawingml/2006/table">
            <a:tbl>
              <a:tblPr/>
              <a:tblGrid>
                <a:gridCol w="1422400"/>
                <a:gridCol w="17780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Bigram count in training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Bigram count in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heldout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 set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.0000270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1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0.448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2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1.25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3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2.24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4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3.23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4.21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5.23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6.21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7.21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8.26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186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to estimate these probabilities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Could we just count and divide?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sz="2400" dirty="0">
                <a:latin typeface="Calibri" charset="0"/>
              </a:rPr>
              <a:t>No!  Too many possible sentences!</a:t>
            </a:r>
          </a:p>
          <a:p>
            <a:pPr eaLnBrk="1" hangingPunct="1"/>
            <a:r>
              <a:rPr lang="en-US" sz="2400" dirty="0">
                <a:latin typeface="Calibri" charset="0"/>
              </a:rPr>
              <a:t>We’ll never see enough data for estimating these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lvl="1" eaLnBrk="1" hangingPunct="1"/>
            <a:endParaRPr lang="en-US" dirty="0">
              <a:latin typeface="Calibri" charset="0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50049"/>
              </p:ext>
            </p:extLst>
          </p:nvPr>
        </p:nvGraphicFramePr>
        <p:xfrm>
          <a:off x="762001" y="2209800"/>
          <a:ext cx="6019800" cy="1994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Equation" r:id="rId4" imgW="2578100" imgH="850900" progId="Equation.3">
                  <p:embed/>
                </p:oleObj>
              </mc:Choice>
              <mc:Fallback>
                <p:oleObj name="Equation" r:id="rId4" imgW="25781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209800"/>
                        <a:ext cx="6019800" cy="1994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114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Absolute Discounting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79095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  <a:cs typeface="Calibri"/>
              </a:rPr>
              <a:t>Save ourselves </a:t>
            </a:r>
            <a:r>
              <a:rPr lang="en-US" dirty="0">
                <a:ea typeface="ＭＳ Ｐゴシック" charset="0"/>
                <a:cs typeface="Calibri"/>
              </a:rPr>
              <a:t>some time and just subtract 0.75 (or some d</a:t>
            </a:r>
            <a:r>
              <a:rPr lang="en-US" dirty="0" smtClean="0">
                <a:ea typeface="ＭＳ Ｐゴシック" charset="0"/>
                <a:cs typeface="Calibri"/>
              </a:rPr>
              <a:t>)!</a:t>
            </a:r>
          </a:p>
          <a:p>
            <a:pPr lvl="1"/>
            <a:endParaRPr lang="en-US" sz="2400" dirty="0">
              <a:ea typeface="ＭＳ Ｐゴシック" charset="0"/>
              <a:cs typeface="Calibri"/>
            </a:endParaRPr>
          </a:p>
          <a:p>
            <a:pPr lvl="1"/>
            <a:endParaRPr lang="en-US" sz="2400" dirty="0" smtClean="0">
              <a:ea typeface="ＭＳ Ｐゴシック" charset="0"/>
              <a:cs typeface="Calibri"/>
            </a:endParaRPr>
          </a:p>
          <a:p>
            <a:pPr lvl="1"/>
            <a:endParaRPr lang="en-US" sz="2400" dirty="0">
              <a:ea typeface="ＭＳ Ｐゴシック" charset="0"/>
              <a:cs typeface="Calibri"/>
            </a:endParaRPr>
          </a:p>
          <a:p>
            <a:pPr lvl="1"/>
            <a:endParaRPr lang="en-US" sz="2400" dirty="0" smtClean="0">
              <a:ea typeface="ＭＳ Ｐゴシック" charset="0"/>
              <a:cs typeface="Calibri"/>
            </a:endParaRPr>
          </a:p>
          <a:p>
            <a:pPr marL="342900" lvl="1" indent="-342900">
              <a:buClr>
                <a:srgbClr val="CC0000"/>
              </a:buClr>
            </a:pPr>
            <a:r>
              <a:rPr lang="en-US" sz="2400" dirty="0" smtClean="0">
                <a:ea typeface="ＭＳ Ｐゴシック" charset="0"/>
                <a:cs typeface="Calibri"/>
              </a:rPr>
              <a:t>(Maybe </a:t>
            </a:r>
            <a:r>
              <a:rPr lang="en-US" sz="2400" dirty="0">
                <a:ea typeface="ＭＳ Ｐゴシック" charset="0"/>
                <a:cs typeface="Calibri"/>
              </a:rPr>
              <a:t>keeping a couple extra values of d for counts 1 and </a:t>
            </a:r>
            <a:r>
              <a:rPr lang="en-US" sz="2400" dirty="0" smtClean="0">
                <a:ea typeface="ＭＳ Ｐゴシック" charset="0"/>
                <a:cs typeface="Calibri"/>
              </a:rPr>
              <a:t>2)</a:t>
            </a:r>
            <a:endParaRPr lang="en-US" sz="2800" dirty="0" smtClean="0">
              <a:ea typeface="ＭＳ Ｐゴシック" charset="0"/>
              <a:cs typeface="Calibri"/>
            </a:endParaRPr>
          </a:p>
          <a:p>
            <a:r>
              <a:rPr lang="en-US" sz="2800" dirty="0" smtClean="0">
                <a:ea typeface="ＭＳ Ｐゴシック" charset="0"/>
                <a:cs typeface="Calibri"/>
              </a:rPr>
              <a:t>But should we really just use the regular unigram P(w)?</a:t>
            </a:r>
            <a:endParaRPr lang="en-US" sz="3600" dirty="0" smtClean="0"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70</a:t>
            </a:fld>
            <a:endParaRPr lang="en-US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12733"/>
              </p:ext>
            </p:extLst>
          </p:nvPr>
        </p:nvGraphicFramePr>
        <p:xfrm>
          <a:off x="396875" y="2190750"/>
          <a:ext cx="8197850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3" name="Equation" r:id="rId3" imgW="3238500" imgH="431800" progId="Equation.3">
                  <p:embed/>
                </p:oleObj>
              </mc:Choice>
              <mc:Fallback>
                <p:oleObj name="Equation" r:id="rId3" imgW="3238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2190750"/>
                        <a:ext cx="8197850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57600" y="1885950"/>
            <a:ext cx="228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d</a:t>
            </a:r>
            <a:r>
              <a:rPr lang="en-US" sz="1800" dirty="0" smtClean="0">
                <a:solidFill>
                  <a:srgbClr val="FF0000"/>
                </a:solidFill>
              </a:rPr>
              <a:t>iscounted bigram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3116818"/>
            <a:ext cx="111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unigram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1962150"/>
            <a:ext cx="1941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Interpolation weight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7162800" y="2266950"/>
            <a:ext cx="228600" cy="3048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 flipV="1">
            <a:off x="8077200" y="2952750"/>
            <a:ext cx="228600" cy="2286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96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47750"/>
            <a:ext cx="8686800" cy="3333750"/>
          </a:xfrm>
        </p:spPr>
        <p:txBody>
          <a:bodyPr/>
          <a:lstStyle/>
          <a:p>
            <a:pPr eaLnBrk="1" hangingPunct="1"/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Better estimate for probabilities of lower-order unigrams!</a:t>
            </a:r>
            <a:endParaRPr lang="en-US" altLang="ja-JP" dirty="0">
              <a:latin typeface="Calibri"/>
              <a:ea typeface="ＭＳ Ｐゴシック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Shannon game:  </a:t>
            </a:r>
            <a:r>
              <a:rPr lang="en-US" i="1" dirty="0"/>
              <a:t>I can’t see without my </a:t>
            </a:r>
            <a:r>
              <a:rPr lang="en-US" i="1" dirty="0" smtClean="0"/>
              <a:t>reading</a:t>
            </a:r>
            <a:r>
              <a:rPr lang="en-US" i="1" dirty="0" smtClean="0">
                <a:latin typeface="Calibri"/>
                <a:ea typeface="ＭＳ Ｐゴシック" charset="0"/>
                <a:cs typeface="Calibri"/>
              </a:rPr>
              <a:t>___________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?</a:t>
            </a:r>
          </a:p>
          <a:p>
            <a:pPr lvl="1" eaLnBrk="1" hangingPunct="1"/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“Francisco” </a:t>
            </a:r>
            <a:r>
              <a:rPr lang="en-US" altLang="ja-JP" dirty="0">
                <a:latin typeface="Calibri"/>
                <a:ea typeface="ＭＳ Ｐゴシック" charset="0"/>
                <a:cs typeface="Calibri"/>
              </a:rPr>
              <a:t>is more common than </a:t>
            </a:r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“glasses”</a:t>
            </a:r>
            <a:endParaRPr lang="en-US" altLang="ja-JP" dirty="0">
              <a:latin typeface="Calibri"/>
              <a:ea typeface="ＭＳ Ｐゴシック" charset="0"/>
              <a:cs typeface="Calibri"/>
            </a:endParaRPr>
          </a:p>
          <a:p>
            <a:pPr lvl="1" eaLnBrk="1" hangingPunct="1"/>
            <a:r>
              <a:rPr lang="en-US" dirty="0">
                <a:latin typeface="Calibri"/>
                <a:ea typeface="ＭＳ Ｐゴシック" charset="0"/>
                <a:cs typeface="Calibri"/>
              </a:rPr>
              <a:t>… but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“</a:t>
            </a:r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Francisco” </a:t>
            </a:r>
            <a:r>
              <a:rPr lang="en-US" altLang="ja-JP" dirty="0">
                <a:latin typeface="Calibri"/>
                <a:ea typeface="ＭＳ Ｐゴシック" charset="0"/>
                <a:cs typeface="Calibri"/>
              </a:rPr>
              <a:t>always follows </a:t>
            </a:r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“San”</a:t>
            </a:r>
          </a:p>
          <a:p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The unigram is useful exactly when we haven’t seen this bigram!</a:t>
            </a:r>
          </a:p>
          <a:p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Instead of  P(w): “How likely is w”</a:t>
            </a:r>
          </a:p>
          <a:p>
            <a:r>
              <a:rPr lang="en-US" altLang="ja-JP" dirty="0" err="1" smtClean="0">
                <a:latin typeface="Calibri"/>
                <a:ea typeface="ＭＳ Ｐゴシック" charset="0"/>
                <a:cs typeface="Calibri"/>
              </a:rPr>
              <a:t>P</a:t>
            </a:r>
            <a:r>
              <a:rPr lang="en-US" altLang="ja-JP" baseline="-25000" dirty="0" err="1" smtClean="0">
                <a:latin typeface="Calibri"/>
                <a:ea typeface="ＭＳ Ｐゴシック" charset="0"/>
                <a:cs typeface="Calibri"/>
              </a:rPr>
              <a:t>continuation</a:t>
            </a:r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(w):  “How likely is w to appear as a novel continuation?</a:t>
            </a:r>
          </a:p>
          <a:p>
            <a:pPr lvl="1"/>
            <a:r>
              <a:rPr lang="en-US" dirty="0" smtClean="0">
                <a:latin typeface="Calibri"/>
                <a:ea typeface="ＭＳ Ｐゴシック" charset="0"/>
                <a:cs typeface="Calibri"/>
              </a:rPr>
              <a:t>For each word, count the number of bigram types it completes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 eaLnBrk="1" hangingPunct="1"/>
            <a:r>
              <a:rPr lang="en-US" dirty="0" smtClean="0">
                <a:latin typeface="Calibri"/>
                <a:ea typeface="ＭＳ Ｐゴシック" charset="0"/>
                <a:cs typeface="Calibri"/>
              </a:rPr>
              <a:t>Every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bigram type was a novel continuation the first time it was seen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48400" y="1428750"/>
            <a:ext cx="111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rgbClr val="3366FF"/>
                </a:solidFill>
                <a:latin typeface="+mn-lt"/>
              </a:rPr>
              <a:t>Francisco</a:t>
            </a:r>
            <a:endParaRPr lang="en-US" sz="1800" i="1" dirty="0">
              <a:solidFill>
                <a:srgbClr val="3366FF"/>
              </a:solidFill>
              <a:latin typeface="+mn-lt"/>
            </a:endParaRPr>
          </a:p>
        </p:txBody>
      </p:sp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-Ney Smoothing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24600" y="1428750"/>
            <a:ext cx="91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3366FF"/>
                </a:solidFill>
                <a:latin typeface="+mn-lt"/>
              </a:rPr>
              <a:t>g</a:t>
            </a:r>
            <a:r>
              <a:rPr lang="en-US" sz="1800" i="1" dirty="0" smtClean="0">
                <a:solidFill>
                  <a:srgbClr val="3366FF"/>
                </a:solidFill>
                <a:latin typeface="+mn-lt"/>
              </a:rPr>
              <a:t>lasses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611838"/>
              </p:ext>
            </p:extLst>
          </p:nvPr>
        </p:nvGraphicFramePr>
        <p:xfrm>
          <a:off x="1981200" y="4689475"/>
          <a:ext cx="460533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5" name="Equation" r:id="rId4" imgW="2451100" imgH="241300" progId="Equation.3">
                  <p:embed/>
                </p:oleObj>
              </mc:Choice>
              <mc:Fallback>
                <p:oleObj name="Equation" r:id="rId4" imgW="2451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689475"/>
                        <a:ext cx="4605337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298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-Ney Smoothing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II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6350"/>
            <a:ext cx="8534400" cy="3333750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Calibri"/>
                <a:ea typeface="ＭＳ Ｐゴシック" charset="0"/>
                <a:cs typeface="Calibri"/>
              </a:rPr>
              <a:t>How many times does w appear as a novel continuation:</a:t>
            </a:r>
          </a:p>
          <a:p>
            <a:pPr eaLnBrk="1" hangingPunct="1"/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endParaRPr lang="en-US" sz="2000" dirty="0" smtClean="0">
              <a:ea typeface="ＭＳ Ｐゴシック" charset="0"/>
              <a:cs typeface="Calibri"/>
            </a:endParaRPr>
          </a:p>
          <a:p>
            <a:r>
              <a:rPr lang="en-US" sz="2000" dirty="0" smtClean="0">
                <a:ea typeface="ＭＳ Ｐゴシック" charset="0"/>
                <a:cs typeface="Calibri"/>
              </a:rPr>
              <a:t>Normalized </a:t>
            </a:r>
            <a:r>
              <a:rPr lang="en-US" sz="2000" dirty="0">
                <a:ea typeface="ＭＳ Ｐゴシック" charset="0"/>
                <a:cs typeface="Calibri"/>
              </a:rPr>
              <a:t>by the total number of word bigram types</a:t>
            </a: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 smtClean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>
              <a:latin typeface="Calibri"/>
              <a:ea typeface="ＭＳ Ｐゴシック" charset="0"/>
              <a:cs typeface="Calibri"/>
            </a:endParaRPr>
          </a:p>
        </p:txBody>
      </p:sp>
      <p:graphicFrame>
        <p:nvGraphicFramePr>
          <p:cNvPr id="7577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560068"/>
              </p:ext>
            </p:extLst>
          </p:nvPr>
        </p:nvGraphicFramePr>
        <p:xfrm>
          <a:off x="974725" y="3678238"/>
          <a:ext cx="68326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0" name="Equation" r:id="rId4" imgW="2794000" imgH="482600" progId="Equation.3">
                  <p:embed/>
                </p:oleObj>
              </mc:Choice>
              <mc:Fallback>
                <p:oleObj name="Equation" r:id="rId4" imgW="2794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3678238"/>
                        <a:ext cx="6832600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72193"/>
              </p:ext>
            </p:extLst>
          </p:nvPr>
        </p:nvGraphicFramePr>
        <p:xfrm>
          <a:off x="1676400" y="1733550"/>
          <a:ext cx="460533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1" name="Equation" r:id="rId6" imgW="2451100" imgH="241300" progId="Equation.3">
                  <p:embed/>
                </p:oleObj>
              </mc:Choice>
              <mc:Fallback>
                <p:oleObj name="Equation" r:id="rId6" imgW="2451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33550"/>
                        <a:ext cx="4605337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709901"/>
              </p:ext>
            </p:extLst>
          </p:nvPr>
        </p:nvGraphicFramePr>
        <p:xfrm>
          <a:off x="2026320" y="2919413"/>
          <a:ext cx="361248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2" name="Equation" r:id="rId8" imgW="1701800" imgH="266700" progId="Equation.3">
                  <p:embed/>
                </p:oleObj>
              </mc:Choice>
              <mc:Fallback>
                <p:oleObj name="Equation" r:id="rId8" imgW="1701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6320" y="2919413"/>
                        <a:ext cx="3612480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1072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-Ney Smoothing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III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00150"/>
            <a:ext cx="8534400" cy="3333750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Calibri"/>
                <a:ea typeface="ＭＳ Ｐゴシック" charset="0"/>
                <a:cs typeface="Calibri"/>
              </a:rPr>
              <a:t>Alternative metaphor: The number of  # of word types seen to precede w</a:t>
            </a:r>
          </a:p>
          <a:p>
            <a:pPr eaLnBrk="1" hangingPunct="1"/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charset="0"/>
                <a:cs typeface="Calibri"/>
              </a:rPr>
              <a:t>normalized by the # of words preceding all words:</a:t>
            </a:r>
          </a:p>
          <a:p>
            <a:pPr eaLnBrk="1" hangingPunct="1"/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charset="0"/>
                <a:cs typeface="Calibri"/>
              </a:rPr>
              <a:t>A frequent word (Francisco) occurring in only one context (San) will have a low continuation probability</a:t>
            </a:r>
            <a:endParaRPr lang="en-US" sz="1600" dirty="0" smtClean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 smtClean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>
              <a:latin typeface="Calibri"/>
              <a:ea typeface="ＭＳ Ｐゴシック" charset="0"/>
              <a:cs typeface="Calibri"/>
            </a:endParaRP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081638"/>
              </p:ext>
            </p:extLst>
          </p:nvPr>
        </p:nvGraphicFramePr>
        <p:xfrm>
          <a:off x="1295400" y="2876550"/>
          <a:ext cx="55118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0" name="Equation" r:id="rId4" imgW="2692400" imgH="584200" progId="Equation.3">
                  <p:embed/>
                </p:oleObj>
              </mc:Choice>
              <mc:Fallback>
                <p:oleObj name="Equation" r:id="rId4" imgW="26924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876550"/>
                        <a:ext cx="5511800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885353"/>
              </p:ext>
            </p:extLst>
          </p:nvPr>
        </p:nvGraphicFramePr>
        <p:xfrm>
          <a:off x="2590800" y="1809750"/>
          <a:ext cx="28717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1" name="Equation" r:id="rId6" imgW="1358900" imgH="215900" progId="Equation.3">
                  <p:embed/>
                </p:oleObj>
              </mc:Choice>
              <mc:Fallback>
                <p:oleObj name="Equation" r:id="rId6" imgW="1358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809750"/>
                        <a:ext cx="28717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923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-Ney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Smoothing 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184197"/>
              </p:ext>
            </p:extLst>
          </p:nvPr>
        </p:nvGraphicFramePr>
        <p:xfrm>
          <a:off x="401638" y="1504950"/>
          <a:ext cx="8097837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3" name="Equation" r:id="rId3" imgW="3784600" imgH="431800" progId="Equation.3">
                  <p:embed/>
                </p:oleObj>
              </mc:Choice>
              <mc:Fallback>
                <p:oleObj name="Equation" r:id="rId3" imgW="3784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1504950"/>
                        <a:ext cx="8097837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804666"/>
              </p:ext>
            </p:extLst>
          </p:nvPr>
        </p:nvGraphicFramePr>
        <p:xfrm>
          <a:off x="1524000" y="3181350"/>
          <a:ext cx="472974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4" name="Equation" r:id="rId5" imgW="2184400" imgH="431800" progId="Equation.3">
                  <p:embed/>
                </p:oleObj>
              </mc:Choice>
              <mc:Fallback>
                <p:oleObj name="Equation" r:id="rId5" imgW="218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181350"/>
                        <a:ext cx="472974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47950"/>
            <a:ext cx="641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λ</a:t>
            </a:r>
            <a:r>
              <a:rPr lang="en-US" sz="1800" dirty="0" smtClean="0">
                <a:latin typeface="+mn-lt"/>
              </a:rPr>
              <a:t> is a normalizing constant; the probability mass we’ve discounted</a:t>
            </a:r>
            <a:endParaRPr lang="en-US" sz="1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4400550"/>
            <a:ext cx="2610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</a:t>
            </a:r>
            <a:r>
              <a:rPr lang="en-US" sz="1600" dirty="0" smtClean="0">
                <a:solidFill>
                  <a:srgbClr val="FF0000"/>
                </a:solidFill>
              </a:rPr>
              <a:t>he normalized discount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4248150"/>
            <a:ext cx="441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The number of word types that can follow w</a:t>
            </a:r>
            <a:r>
              <a:rPr lang="en-US" sz="1400" baseline="-25000" dirty="0" smtClean="0">
                <a:solidFill>
                  <a:srgbClr val="FF0000"/>
                </a:solidFill>
              </a:rPr>
              <a:t>i-1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= # of word types we discounted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= # of times we applied normalized discount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2362200" y="3943350"/>
            <a:ext cx="304800" cy="3810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4648200" y="3943350"/>
            <a:ext cx="76200" cy="3810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4523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-Ney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Smoothing: Recursive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581400"/>
          </a:xfrm>
        </p:spPr>
        <p:txBody>
          <a:bodyPr/>
          <a:lstStyle/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75</a:t>
            </a:fld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128123"/>
              </p:ext>
            </p:extLst>
          </p:nvPr>
        </p:nvGraphicFramePr>
        <p:xfrm>
          <a:off x="-20638" y="1617663"/>
          <a:ext cx="8831263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7" name="Equation" r:id="rId3" imgW="4127500" imgH="469900" progId="Equation.3">
                  <p:embed/>
                </p:oleObj>
              </mc:Choice>
              <mc:Fallback>
                <p:oleObj name="Equation" r:id="rId3" imgW="4127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0638" y="1617663"/>
                        <a:ext cx="8831263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527965"/>
              </p:ext>
            </p:extLst>
          </p:nvPr>
        </p:nvGraphicFramePr>
        <p:xfrm>
          <a:off x="1263650" y="2921000"/>
          <a:ext cx="671195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8" name="Equation" r:id="rId5" imgW="3136900" imgH="546100" progId="Equation.3">
                  <p:embed/>
                </p:oleObj>
              </mc:Choice>
              <mc:Fallback>
                <p:oleObj name="Equation" r:id="rId5" imgW="31369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921000"/>
                        <a:ext cx="671195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4476750"/>
            <a:ext cx="758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Continuation count = Number of unique single word contexts for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793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0" y="819150"/>
            <a:ext cx="3890964" cy="1371600"/>
          </a:xfrm>
        </p:spPr>
        <p:txBody>
          <a:bodyPr/>
          <a:lstStyle/>
          <a:p>
            <a:pPr eaLnBrk="1" hangingPunct="1"/>
            <a:r>
              <a:rPr lang="en-US" sz="4400" dirty="0" smtClean="0">
                <a:latin typeface="Lucida Sans" charset="0"/>
                <a:ea typeface="ＭＳ Ｐゴシック" charset="0"/>
                <a:cs typeface="ＭＳ Ｐゴシック" charset="0"/>
              </a:rPr>
              <a:t>Language Modeling</a:t>
            </a:r>
            <a:endParaRPr lang="en-US" sz="44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114800" y="2876550"/>
            <a:ext cx="48768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200" dirty="0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Advanced: </a:t>
            </a:r>
          </a:p>
          <a:p>
            <a:pPr eaLnBrk="1" hangingPunct="1">
              <a:buFont typeface="Times" charset="0"/>
              <a:buNone/>
            </a:pPr>
            <a:r>
              <a:rPr lang="en-US" sz="3200" dirty="0" err="1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sz="3200" dirty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3200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Ney Smoothing</a:t>
            </a:r>
            <a:endParaRPr lang="en-US" sz="3200" dirty="0" smtClean="0">
              <a:solidFill>
                <a:srgbClr val="800000"/>
              </a:solidFill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24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/>
              <a:t>Markov Assumption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Calibri" charset="0"/>
              </a:rPr>
              <a:t>Simplifying assumption:</a:t>
            </a:r>
          </a:p>
          <a:p>
            <a:pPr marL="457200" lvl="1" indent="0" eaLnBrk="1" hangingPunct="1">
              <a:buNone/>
            </a:pPr>
            <a:endParaRPr lang="en-US" sz="3600" dirty="0">
              <a:latin typeface="Calibri" charset="0"/>
            </a:endParaRPr>
          </a:p>
          <a:p>
            <a:pPr marL="457200" lvl="1" indent="0" eaLnBrk="1" hangingPunct="1">
              <a:buNone/>
            </a:pPr>
            <a:endParaRPr lang="en-US" sz="3200" dirty="0">
              <a:solidFill>
                <a:srgbClr val="A50021"/>
              </a:solidFill>
              <a:latin typeface="Calibri" charset="0"/>
            </a:endParaRPr>
          </a:p>
          <a:p>
            <a:pPr eaLnBrk="1" hangingPunct="1"/>
            <a:r>
              <a:rPr lang="en-US" sz="3600" dirty="0">
                <a:latin typeface="Calibri" charset="0"/>
              </a:rPr>
              <a:t>Or maybe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157444"/>
              </p:ext>
            </p:extLst>
          </p:nvPr>
        </p:nvGraphicFramePr>
        <p:xfrm>
          <a:off x="457200" y="2471251"/>
          <a:ext cx="7696200" cy="1014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" name="Equation" r:id="rId4" imgW="3187700" imgH="419100" progId="Equation.3">
                  <p:embed/>
                </p:oleObj>
              </mc:Choice>
              <mc:Fallback>
                <p:oleObj name="Equation" r:id="rId4" imgW="3187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471251"/>
                        <a:ext cx="7696200" cy="1014899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164689"/>
              </p:ext>
            </p:extLst>
          </p:nvPr>
        </p:nvGraphicFramePr>
        <p:xfrm>
          <a:off x="228600" y="4182281"/>
          <a:ext cx="8915400" cy="961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0" name="Equation" r:id="rId6" imgW="3898900" imgH="419100" progId="Equation.3">
                  <p:embed/>
                </p:oleObj>
              </mc:Choice>
              <mc:Fallback>
                <p:oleObj name="Equation" r:id="rId6" imgW="3898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182281"/>
                        <a:ext cx="8915400" cy="961219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225px-AAMarkov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3350"/>
            <a:ext cx="1475075" cy="1920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9180" y="1928396"/>
            <a:ext cx="144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Andrei Markov</a:t>
            </a:r>
            <a:endParaRPr lang="en-US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366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Markov Assumption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z="3600" dirty="0" smtClean="0"/>
          </a:p>
          <a:p>
            <a:endParaRPr lang="en-US" sz="3200" dirty="0" smtClean="0"/>
          </a:p>
          <a:p>
            <a:r>
              <a:rPr lang="en-US" sz="3200" dirty="0" smtClean="0"/>
              <a:t>In </a:t>
            </a:r>
            <a:r>
              <a:rPr lang="en-US" sz="3200" dirty="0"/>
              <a:t>other words, we approximate each component in the product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sz="3600" dirty="0">
              <a:latin typeface="Calibri" charset="0"/>
            </a:endParaRPr>
          </a:p>
          <a:p>
            <a:pPr lvl="1" eaLnBrk="1" hangingPunct="1"/>
            <a:endParaRPr lang="en-US" sz="3600" dirty="0">
              <a:solidFill>
                <a:srgbClr val="A50021"/>
              </a:solidFill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115639"/>
              </p:ext>
            </p:extLst>
          </p:nvPr>
        </p:nvGraphicFramePr>
        <p:xfrm>
          <a:off x="838200" y="1428750"/>
          <a:ext cx="7104063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" name="Equation" r:id="rId4" imgW="2336800" imgH="355600" progId="Equation.3">
                  <p:embed/>
                </p:oleObj>
              </mc:Choice>
              <mc:Fallback>
                <p:oleObj name="Equation" r:id="rId4" imgW="23368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28750"/>
                        <a:ext cx="7104063" cy="1087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657802"/>
              </p:ext>
            </p:extLst>
          </p:nvPr>
        </p:nvGraphicFramePr>
        <p:xfrm>
          <a:off x="539750" y="3790950"/>
          <a:ext cx="860425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" name="Equation" r:id="rId6" imgW="2438400" imgH="177800" progId="Equation.3">
                  <p:embed/>
                </p:oleObj>
              </mc:Choice>
              <mc:Fallback>
                <p:oleObj name="Equation" r:id="rId6" imgW="24384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90950"/>
                        <a:ext cx="8604250" cy="6302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16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78AC3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10052</TotalTime>
  <Words>2768</Words>
  <Application>Microsoft Macintosh PowerPoint</Application>
  <PresentationFormat>On-screen Show (16:9)</PresentationFormat>
  <Paragraphs>660</Paragraphs>
  <Slides>76</Slides>
  <Notes>64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Arial</vt:lpstr>
      <vt:lpstr>Calibri</vt:lpstr>
      <vt:lpstr>Courier</vt:lpstr>
      <vt:lpstr>Lucida Sans</vt:lpstr>
      <vt:lpstr>ＭＳ Ｐゴシック</vt:lpstr>
      <vt:lpstr>Symbol</vt:lpstr>
      <vt:lpstr>Tahoma</vt:lpstr>
      <vt:lpstr>Times</vt:lpstr>
      <vt:lpstr>Verdana</vt:lpstr>
      <vt:lpstr>Wingdings</vt:lpstr>
      <vt:lpstr>NLP-jurafsky</vt:lpstr>
      <vt:lpstr>Equation</vt:lpstr>
      <vt:lpstr> Language Modeling</vt:lpstr>
      <vt:lpstr>Probabilistic Language Models</vt:lpstr>
      <vt:lpstr>Probabilistic Language Modeling</vt:lpstr>
      <vt:lpstr>How to compute P(W)</vt:lpstr>
      <vt:lpstr>Reminder: The Chain Rule</vt:lpstr>
      <vt:lpstr>The Chain Rule applied to compute joint probability of words in sentence</vt:lpstr>
      <vt:lpstr>How to estimate these probabilities</vt:lpstr>
      <vt:lpstr>Markov Assumption</vt:lpstr>
      <vt:lpstr>Markov Assumption</vt:lpstr>
      <vt:lpstr>Simplest case: Unigram model</vt:lpstr>
      <vt:lpstr>Bigram model</vt:lpstr>
      <vt:lpstr>N-gram models</vt:lpstr>
      <vt:lpstr> Language Modeling</vt:lpstr>
      <vt:lpstr> Language Modeling</vt:lpstr>
      <vt:lpstr>Estimating bigram probabilities</vt:lpstr>
      <vt:lpstr>An example</vt:lpstr>
      <vt:lpstr>More examples:  Berkeley Restaurant Project sentences</vt:lpstr>
      <vt:lpstr>Raw bigram counts</vt:lpstr>
      <vt:lpstr>Raw bigram probabilities</vt:lpstr>
      <vt:lpstr>Bigram estimates of sentence probabilities</vt:lpstr>
      <vt:lpstr>What kinds of knowledge?</vt:lpstr>
      <vt:lpstr>Practical Issues</vt:lpstr>
      <vt:lpstr>Language Modeling Toolkits</vt:lpstr>
      <vt:lpstr>Google N-Gram Release, August 2006</vt:lpstr>
      <vt:lpstr>Google N-Gram Release</vt:lpstr>
      <vt:lpstr>Google Book N-grams</vt:lpstr>
      <vt:lpstr> Language Modeling</vt:lpstr>
      <vt:lpstr> Language Modeling</vt:lpstr>
      <vt:lpstr>Evaluation: How good is our model?</vt:lpstr>
      <vt:lpstr>Training on the test set</vt:lpstr>
      <vt:lpstr>Extrinsic evaluation of N-gram models</vt:lpstr>
      <vt:lpstr>Difficulty of extrinsic (in-vivo) evaluation of  N-gram models</vt:lpstr>
      <vt:lpstr>Intuition of Perplexity</vt:lpstr>
      <vt:lpstr>Perplexity</vt:lpstr>
      <vt:lpstr>Perplexity as branching factor</vt:lpstr>
      <vt:lpstr>Lower perplexity = better model</vt:lpstr>
      <vt:lpstr> Language Modeling</vt:lpstr>
      <vt:lpstr> Language Modeling</vt:lpstr>
      <vt:lpstr>The Shannon Visualization Method</vt:lpstr>
      <vt:lpstr>Approximating Shakespeare</vt:lpstr>
      <vt:lpstr>Shakespeare as corpus</vt:lpstr>
      <vt:lpstr>The wall street journal is not shakespeare (no offense)</vt:lpstr>
      <vt:lpstr>Can you guess the author of these random 3-gram sentences?</vt:lpstr>
      <vt:lpstr>The perils of overfitting</vt:lpstr>
      <vt:lpstr>Zeros</vt:lpstr>
      <vt:lpstr>Zero probability bigrams</vt:lpstr>
      <vt:lpstr> Language Modeling</vt:lpstr>
      <vt:lpstr> Language Modeling</vt:lpstr>
      <vt:lpstr>The intuition of smoothing (from Dan Klein)</vt:lpstr>
      <vt:lpstr>Add-one estimation</vt:lpstr>
      <vt:lpstr>Maximum Likelihood Estimates</vt:lpstr>
      <vt:lpstr>Berkeley Restaurant Corpus: Laplace smoothed bigram counts</vt:lpstr>
      <vt:lpstr>Laplace-smoothed bigrams</vt:lpstr>
      <vt:lpstr>Reconstituted counts</vt:lpstr>
      <vt:lpstr>Compare with raw bigram counts</vt:lpstr>
      <vt:lpstr>Add-1 estimation is a blunt instrument</vt:lpstr>
      <vt:lpstr> Language Modeling</vt:lpstr>
      <vt:lpstr> Language Modeling</vt:lpstr>
      <vt:lpstr>Backoff and Interpolation</vt:lpstr>
      <vt:lpstr>Linear Interpolation</vt:lpstr>
      <vt:lpstr>How to set the lambdas?</vt:lpstr>
      <vt:lpstr>Unknown words: Open versus closed vocabulary tasks</vt:lpstr>
      <vt:lpstr>Huge web-scale n-grams</vt:lpstr>
      <vt:lpstr>Smoothing for Web-scale N-grams</vt:lpstr>
      <vt:lpstr>N-gram Smoothing Summary</vt:lpstr>
      <vt:lpstr>Advanced Language Modeling</vt:lpstr>
      <vt:lpstr> Language Modeling</vt:lpstr>
      <vt:lpstr>Language Modeling</vt:lpstr>
      <vt:lpstr>Absolute discounting: just subtract a little from each count</vt:lpstr>
      <vt:lpstr>Absolute Discounting Interpolation</vt:lpstr>
      <vt:lpstr>Kneser-Ney Smoothing I</vt:lpstr>
      <vt:lpstr>Kneser-Ney Smoothing II</vt:lpstr>
      <vt:lpstr>Kneser-Ney Smoothing III</vt:lpstr>
      <vt:lpstr>Kneser-Ney Smoothing IV</vt:lpstr>
      <vt:lpstr>Kneser-Ney Smoothing: Recursive formulation</vt:lpstr>
      <vt:lpstr>Language Modeling</vt:lpstr>
    </vt:vector>
  </TitlesOfParts>
  <Company>Stanford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Dan Jurafsky</cp:lastModifiedBy>
  <cp:revision>185</cp:revision>
  <cp:lastPrinted>2009-04-20T16:46:08Z</cp:lastPrinted>
  <dcterms:created xsi:type="dcterms:W3CDTF">2010-04-19T15:31:24Z</dcterms:created>
  <dcterms:modified xsi:type="dcterms:W3CDTF">2017-01-18T16:58:18Z</dcterms:modified>
</cp:coreProperties>
</file>